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62" r:id="rId3"/>
    <p:sldId id="263" r:id="rId4"/>
    <p:sldId id="264" r:id="rId5"/>
    <p:sldId id="265" r:id="rId6"/>
    <p:sldId id="266" r:id="rId7"/>
    <p:sldId id="256" r:id="rId8"/>
    <p:sldId id="257" r:id="rId9"/>
    <p:sldId id="258" r:id="rId10"/>
    <p:sldId id="259" r:id="rId11"/>
    <p:sldId id="260" r:id="rId12"/>
    <p:sldId id="261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rgbClr val="FF0000"/>
                        </a:solidFill>
                      </a:rPr>
                      <a:t>77,1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rgbClr val="00B050"/>
                        </a:solidFill>
                      </a:rPr>
                      <a:t>83,3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Arkusz1!$A$1:$A$20</c:f>
              <c:strCache>
                <c:ptCount val="20"/>
                <c:pt idx="0">
                  <c:v>Milanówek 2</c:v>
                </c:pt>
                <c:pt idx="1">
                  <c:v>Milanówek 1</c:v>
                </c:pt>
                <c:pt idx="2">
                  <c:v>Milanówek 3</c:v>
                </c:pt>
                <c:pt idx="3">
                  <c:v>Podkowa Leśna</c:v>
                </c:pt>
                <c:pt idx="4">
                  <c:v>Gole</c:v>
                </c:pt>
                <c:pt idx="5">
                  <c:v>Baranów</c:v>
                </c:pt>
                <c:pt idx="6">
                  <c:v>Boża Wola</c:v>
                </c:pt>
                <c:pt idx="7">
                  <c:v>Kaski</c:v>
                </c:pt>
                <c:pt idx="8">
                  <c:v>Izdebno</c:v>
                </c:pt>
                <c:pt idx="9">
                  <c:v>Adamowizna</c:v>
                </c:pt>
                <c:pt idx="10">
                  <c:v>Grodzisk 1</c:v>
                </c:pt>
                <c:pt idx="11">
                  <c:v>Grodzisk 2</c:v>
                </c:pt>
                <c:pt idx="12">
                  <c:v>Grodzisk 6</c:v>
                </c:pt>
                <c:pt idx="13">
                  <c:v>Grodzisk 4</c:v>
                </c:pt>
                <c:pt idx="14">
                  <c:v>Książenice</c:v>
                </c:pt>
                <c:pt idx="15">
                  <c:v>Międzyborów</c:v>
                </c:pt>
                <c:pt idx="16">
                  <c:v>Jaktorów</c:v>
                </c:pt>
                <c:pt idx="17">
                  <c:v>Józefina</c:v>
                </c:pt>
                <c:pt idx="18">
                  <c:v>Skuły</c:v>
                </c:pt>
                <c:pt idx="19">
                  <c:v>Ojrzanów</c:v>
                </c:pt>
              </c:strCache>
            </c:strRef>
          </c:cat>
          <c:val>
            <c:numRef>
              <c:f>Arkusz1!$B$1:$B$20</c:f>
              <c:numCache>
                <c:formatCode>General</c:formatCode>
                <c:ptCount val="20"/>
                <c:pt idx="0">
                  <c:v>77.7</c:v>
                </c:pt>
                <c:pt idx="1">
                  <c:v>77</c:v>
                </c:pt>
                <c:pt idx="2">
                  <c:v>77.2</c:v>
                </c:pt>
                <c:pt idx="3">
                  <c:v>77.099999999999994</c:v>
                </c:pt>
                <c:pt idx="4">
                  <c:v>78.7</c:v>
                </c:pt>
                <c:pt idx="5">
                  <c:v>72.900000000000006</c:v>
                </c:pt>
                <c:pt idx="6">
                  <c:v>76</c:v>
                </c:pt>
                <c:pt idx="7">
                  <c:v>68.7</c:v>
                </c:pt>
                <c:pt idx="8">
                  <c:v>66.599999999999994</c:v>
                </c:pt>
                <c:pt idx="9">
                  <c:v>77</c:v>
                </c:pt>
                <c:pt idx="10">
                  <c:v>73.2</c:v>
                </c:pt>
                <c:pt idx="11">
                  <c:v>79.2</c:v>
                </c:pt>
                <c:pt idx="12">
                  <c:v>72.3</c:v>
                </c:pt>
                <c:pt idx="13">
                  <c:v>77.5</c:v>
                </c:pt>
                <c:pt idx="14">
                  <c:v>83.3</c:v>
                </c:pt>
                <c:pt idx="15">
                  <c:v>77.099999999999994</c:v>
                </c:pt>
                <c:pt idx="16">
                  <c:v>74</c:v>
                </c:pt>
                <c:pt idx="17">
                  <c:v>72.2</c:v>
                </c:pt>
                <c:pt idx="18">
                  <c:v>77</c:v>
                </c:pt>
                <c:pt idx="19">
                  <c:v>80.8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shape val="cylinder"/>
        <c:axId val="89000960"/>
        <c:axId val="89056000"/>
        <c:axId val="0"/>
      </c:bar3DChart>
      <c:catAx>
        <c:axId val="89000960"/>
        <c:scaling>
          <c:orientation val="minMax"/>
        </c:scaling>
        <c:delete val="0"/>
        <c:axPos val="b"/>
        <c:majorTickMark val="none"/>
        <c:minorTickMark val="none"/>
        <c:tickLblPos val="nextTo"/>
        <c:crossAx val="89056000"/>
        <c:crosses val="autoZero"/>
        <c:auto val="1"/>
        <c:lblAlgn val="ctr"/>
        <c:lblOffset val="100"/>
        <c:noMultiLvlLbl val="0"/>
      </c:catAx>
      <c:valAx>
        <c:axId val="89056000"/>
        <c:scaling>
          <c:orientation val="minMax"/>
          <c:min val="60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 w="9525">
            <a:solidFill>
              <a:schemeClr val="accent1"/>
            </a:solidFill>
          </a:ln>
        </c:spPr>
        <c:crossAx val="89000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4.9079754601227292E-3"/>
                  <c:y val="-7.7594560478748253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rgbClr val="FF0000"/>
                        </a:solidFill>
                      </a:rPr>
                      <a:t>76,4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9079754601226997E-3"/>
                  <c:y val="-2.5864853492916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Arkusz1!$D$15:$D$26</c:f>
              <c:strCache>
                <c:ptCount val="12"/>
                <c:pt idx="0">
                  <c:v>Milanówek 3</c:v>
                </c:pt>
                <c:pt idx="1">
                  <c:v>Milanówek 1</c:v>
                </c:pt>
                <c:pt idx="2">
                  <c:v>Podkowa Leśna</c:v>
                </c:pt>
                <c:pt idx="3">
                  <c:v>Baranów</c:v>
                </c:pt>
                <c:pt idx="4">
                  <c:v>Boża Wola</c:v>
                </c:pt>
                <c:pt idx="5">
                  <c:v>Kaski</c:v>
                </c:pt>
                <c:pt idx="6">
                  <c:v>Grodzisk 1</c:v>
                </c:pt>
                <c:pt idx="7">
                  <c:v>Grodzisk 2</c:v>
                </c:pt>
                <c:pt idx="8">
                  <c:v>Grodzisk 3</c:v>
                </c:pt>
                <c:pt idx="9">
                  <c:v>Jaktorów</c:v>
                </c:pt>
                <c:pt idx="10">
                  <c:v>Międzyborów</c:v>
                </c:pt>
                <c:pt idx="11">
                  <c:v>Józefina</c:v>
                </c:pt>
              </c:strCache>
            </c:strRef>
          </c:cat>
          <c:val>
            <c:numRef>
              <c:f>Arkusz1!$E$15:$E$26</c:f>
              <c:numCache>
                <c:formatCode>General</c:formatCode>
                <c:ptCount val="12"/>
                <c:pt idx="0">
                  <c:v>61</c:v>
                </c:pt>
                <c:pt idx="1">
                  <c:v>54.5</c:v>
                </c:pt>
                <c:pt idx="2">
                  <c:v>76.400000000000006</c:v>
                </c:pt>
                <c:pt idx="3">
                  <c:v>70.900000000000006</c:v>
                </c:pt>
                <c:pt idx="4">
                  <c:v>63</c:v>
                </c:pt>
                <c:pt idx="5">
                  <c:v>44.6</c:v>
                </c:pt>
                <c:pt idx="6">
                  <c:v>45.9</c:v>
                </c:pt>
                <c:pt idx="7">
                  <c:v>61</c:v>
                </c:pt>
                <c:pt idx="8">
                  <c:v>53.8</c:v>
                </c:pt>
                <c:pt idx="9">
                  <c:v>53.7</c:v>
                </c:pt>
                <c:pt idx="10">
                  <c:v>49.9</c:v>
                </c:pt>
                <c:pt idx="11">
                  <c:v>42.1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shape val="cylinder"/>
        <c:axId val="93065984"/>
        <c:axId val="93067520"/>
        <c:axId val="0"/>
      </c:bar3DChart>
      <c:catAx>
        <c:axId val="93065984"/>
        <c:scaling>
          <c:orientation val="minMax"/>
        </c:scaling>
        <c:delete val="0"/>
        <c:axPos val="b"/>
        <c:majorTickMark val="out"/>
        <c:minorTickMark val="none"/>
        <c:tickLblPos val="nextTo"/>
        <c:crossAx val="93067520"/>
        <c:crosses val="autoZero"/>
        <c:auto val="1"/>
        <c:lblAlgn val="ctr"/>
        <c:lblOffset val="100"/>
        <c:noMultiLvlLbl val="0"/>
      </c:catAx>
      <c:valAx>
        <c:axId val="93067520"/>
        <c:scaling>
          <c:orientation val="minMax"/>
          <c:min val="3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3065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3"/>
              <c:layout>
                <c:manualLayout>
                  <c:x val="4.6966029115673305E-3"/>
                  <c:y val="-2.2132957449172314E-5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rgbClr val="FF0000"/>
                        </a:solidFill>
                      </a:rPr>
                      <a:t>74,9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Arkusz1!$D$1:$D$20</c:f>
              <c:strCache>
                <c:ptCount val="20"/>
                <c:pt idx="0">
                  <c:v>Milanówek 2</c:v>
                </c:pt>
                <c:pt idx="1">
                  <c:v>Milanówek 1</c:v>
                </c:pt>
                <c:pt idx="2">
                  <c:v>Milanówek 3</c:v>
                </c:pt>
                <c:pt idx="3">
                  <c:v>Podkowa Leśna</c:v>
                </c:pt>
                <c:pt idx="4">
                  <c:v>Gole</c:v>
                </c:pt>
                <c:pt idx="5">
                  <c:v>Baranów</c:v>
                </c:pt>
                <c:pt idx="6">
                  <c:v>Boża Wola</c:v>
                </c:pt>
                <c:pt idx="7">
                  <c:v>Kaski</c:v>
                </c:pt>
                <c:pt idx="8">
                  <c:v>Izdebno</c:v>
                </c:pt>
                <c:pt idx="9">
                  <c:v>Adamowizna</c:v>
                </c:pt>
                <c:pt idx="10">
                  <c:v>Grodzisk 1</c:v>
                </c:pt>
                <c:pt idx="11">
                  <c:v>Grodzisk 2</c:v>
                </c:pt>
                <c:pt idx="12">
                  <c:v>Grodzisk 6</c:v>
                </c:pt>
                <c:pt idx="13">
                  <c:v>Grodzisk 4</c:v>
                </c:pt>
                <c:pt idx="14">
                  <c:v>Książenice</c:v>
                </c:pt>
                <c:pt idx="15">
                  <c:v>Międzyborów</c:v>
                </c:pt>
                <c:pt idx="16">
                  <c:v>Jaktorów</c:v>
                </c:pt>
                <c:pt idx="17">
                  <c:v>Józefina</c:v>
                </c:pt>
                <c:pt idx="18">
                  <c:v>Skuły</c:v>
                </c:pt>
                <c:pt idx="19">
                  <c:v>Ojrzanów</c:v>
                </c:pt>
              </c:strCache>
            </c:strRef>
          </c:cat>
          <c:val>
            <c:numRef>
              <c:f>Arkusz1!$E$1:$E$20</c:f>
              <c:numCache>
                <c:formatCode>General</c:formatCode>
                <c:ptCount val="20"/>
                <c:pt idx="0">
                  <c:v>73.3</c:v>
                </c:pt>
                <c:pt idx="1">
                  <c:v>65.900000000000006</c:v>
                </c:pt>
                <c:pt idx="2">
                  <c:v>60</c:v>
                </c:pt>
                <c:pt idx="3">
                  <c:v>74.900000000000006</c:v>
                </c:pt>
                <c:pt idx="4">
                  <c:v>71.400000000000006</c:v>
                </c:pt>
                <c:pt idx="5">
                  <c:v>46.7</c:v>
                </c:pt>
                <c:pt idx="6">
                  <c:v>57.8</c:v>
                </c:pt>
                <c:pt idx="7">
                  <c:v>64.599999999999994</c:v>
                </c:pt>
                <c:pt idx="8">
                  <c:v>57.9</c:v>
                </c:pt>
                <c:pt idx="9">
                  <c:v>68.5</c:v>
                </c:pt>
                <c:pt idx="10">
                  <c:v>59.7</c:v>
                </c:pt>
                <c:pt idx="11">
                  <c:v>68.2</c:v>
                </c:pt>
                <c:pt idx="12">
                  <c:v>53.7</c:v>
                </c:pt>
                <c:pt idx="13">
                  <c:v>60.2</c:v>
                </c:pt>
                <c:pt idx="14">
                  <c:v>73.2</c:v>
                </c:pt>
                <c:pt idx="15">
                  <c:v>61.7</c:v>
                </c:pt>
                <c:pt idx="16">
                  <c:v>55.1</c:v>
                </c:pt>
                <c:pt idx="17">
                  <c:v>61.5</c:v>
                </c:pt>
                <c:pt idx="18">
                  <c:v>66.8</c:v>
                </c:pt>
                <c:pt idx="19">
                  <c:v>67.900000000000006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shape val="cylinder"/>
        <c:axId val="88446848"/>
        <c:axId val="88448384"/>
        <c:axId val="0"/>
      </c:bar3DChart>
      <c:catAx>
        <c:axId val="88446848"/>
        <c:scaling>
          <c:orientation val="minMax"/>
        </c:scaling>
        <c:delete val="0"/>
        <c:axPos val="b"/>
        <c:majorTickMark val="none"/>
        <c:minorTickMark val="none"/>
        <c:tickLblPos val="nextTo"/>
        <c:crossAx val="88448384"/>
        <c:crosses val="autoZero"/>
        <c:auto val="1"/>
        <c:lblAlgn val="ctr"/>
        <c:lblOffset val="100"/>
        <c:noMultiLvlLbl val="0"/>
      </c:catAx>
      <c:valAx>
        <c:axId val="88448384"/>
        <c:scaling>
          <c:orientation val="minMax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446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</c:spPr>
          </c:dPt>
          <c:dLbls>
            <c:dLbl>
              <c:idx val="3"/>
              <c:layout>
                <c:manualLayout>
                  <c:x val="0"/>
                  <c:y val="-1.0853494910821875E-2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rgbClr val="FF0000"/>
                        </a:solidFill>
                      </a:rPr>
                      <a:t>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rgbClr val="00B050"/>
                        </a:solidFill>
                      </a:rPr>
                      <a:t>78,5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Arkusz1!$G$1:$G$20</c:f>
              <c:strCache>
                <c:ptCount val="20"/>
                <c:pt idx="0">
                  <c:v>Milanówek 2</c:v>
                </c:pt>
                <c:pt idx="1">
                  <c:v>Milanówek 1</c:v>
                </c:pt>
                <c:pt idx="2">
                  <c:v>Milanówek 3</c:v>
                </c:pt>
                <c:pt idx="3">
                  <c:v>Podkowa Leśna</c:v>
                </c:pt>
                <c:pt idx="4">
                  <c:v>Gole</c:v>
                </c:pt>
                <c:pt idx="5">
                  <c:v>Baranów</c:v>
                </c:pt>
                <c:pt idx="6">
                  <c:v>Boża Wola</c:v>
                </c:pt>
                <c:pt idx="7">
                  <c:v>Kaski</c:v>
                </c:pt>
                <c:pt idx="8">
                  <c:v>Izdebno</c:v>
                </c:pt>
                <c:pt idx="9">
                  <c:v>Adamowizna</c:v>
                </c:pt>
                <c:pt idx="10">
                  <c:v>Grodzisk 1</c:v>
                </c:pt>
                <c:pt idx="11">
                  <c:v>Grodzisk 2</c:v>
                </c:pt>
                <c:pt idx="12">
                  <c:v>Grodzisk 6</c:v>
                </c:pt>
                <c:pt idx="13">
                  <c:v>Grodzisk 4</c:v>
                </c:pt>
                <c:pt idx="14">
                  <c:v>Książenice</c:v>
                </c:pt>
                <c:pt idx="15">
                  <c:v>Międzyborów</c:v>
                </c:pt>
                <c:pt idx="16">
                  <c:v>Jaktorów</c:v>
                </c:pt>
                <c:pt idx="17">
                  <c:v>Józefina</c:v>
                </c:pt>
                <c:pt idx="18">
                  <c:v>Skuły</c:v>
                </c:pt>
                <c:pt idx="19">
                  <c:v>Ojrzanów</c:v>
                </c:pt>
              </c:strCache>
            </c:strRef>
          </c:cat>
          <c:val>
            <c:numRef>
              <c:f>Arkusz1!$H$1:$H$20</c:f>
              <c:numCache>
                <c:formatCode>General</c:formatCode>
                <c:ptCount val="20"/>
                <c:pt idx="0">
                  <c:v>75.599999999999994</c:v>
                </c:pt>
                <c:pt idx="1">
                  <c:v>71.5</c:v>
                </c:pt>
                <c:pt idx="2">
                  <c:v>68.7</c:v>
                </c:pt>
                <c:pt idx="3">
                  <c:v>76</c:v>
                </c:pt>
                <c:pt idx="4">
                  <c:v>71.400000000000006</c:v>
                </c:pt>
                <c:pt idx="5">
                  <c:v>60.2</c:v>
                </c:pt>
                <c:pt idx="6">
                  <c:v>67.099999999999994</c:v>
                </c:pt>
                <c:pt idx="7">
                  <c:v>66.7</c:v>
                </c:pt>
                <c:pt idx="8">
                  <c:v>62.4</c:v>
                </c:pt>
                <c:pt idx="9">
                  <c:v>72.8</c:v>
                </c:pt>
                <c:pt idx="10">
                  <c:v>66.599999999999994</c:v>
                </c:pt>
                <c:pt idx="11">
                  <c:v>73.900000000000006</c:v>
                </c:pt>
                <c:pt idx="12">
                  <c:v>63.3</c:v>
                </c:pt>
                <c:pt idx="13">
                  <c:v>69.099999999999994</c:v>
                </c:pt>
                <c:pt idx="14">
                  <c:v>78.5</c:v>
                </c:pt>
                <c:pt idx="15">
                  <c:v>69.599999999999994</c:v>
                </c:pt>
                <c:pt idx="16">
                  <c:v>64.900000000000006</c:v>
                </c:pt>
                <c:pt idx="17">
                  <c:v>66.900000000000006</c:v>
                </c:pt>
                <c:pt idx="18">
                  <c:v>71.900000000000006</c:v>
                </c:pt>
                <c:pt idx="19">
                  <c:v>74.599999999999994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4"/>
        <c:shape val="cylinder"/>
        <c:axId val="90264704"/>
        <c:axId val="90266240"/>
        <c:axId val="0"/>
      </c:bar3DChart>
      <c:catAx>
        <c:axId val="90264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90266240"/>
        <c:crosses val="autoZero"/>
        <c:auto val="1"/>
        <c:lblAlgn val="ctr"/>
        <c:lblOffset val="100"/>
        <c:noMultiLvlLbl val="0"/>
      </c:catAx>
      <c:valAx>
        <c:axId val="90266240"/>
        <c:scaling>
          <c:orientation val="minMax"/>
          <c:min val="55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902647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7132379237814668E-2"/>
          <c:y val="3.5245281593076813E-2"/>
          <c:w val="0.93362974547350175"/>
          <c:h val="0.80750702339504898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3"/>
              <c:layout>
                <c:manualLayout>
                  <c:x val="1.539645881447267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400" dirty="0">
                        <a:solidFill>
                          <a:srgbClr val="FF0000"/>
                        </a:solidFill>
                      </a:rPr>
                      <a:t>91,1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5322371588342037E-3"/>
                  <c:y val="-1.8137087332176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Arkusz1!$J$1:$J$20</c:f>
              <c:strCache>
                <c:ptCount val="20"/>
                <c:pt idx="0">
                  <c:v>Milanówek 2</c:v>
                </c:pt>
                <c:pt idx="1">
                  <c:v>Milanówek 1</c:v>
                </c:pt>
                <c:pt idx="2">
                  <c:v>Milanówek 3</c:v>
                </c:pt>
                <c:pt idx="3">
                  <c:v>Podkowa Leśna</c:v>
                </c:pt>
                <c:pt idx="4">
                  <c:v>Gole</c:v>
                </c:pt>
                <c:pt idx="5">
                  <c:v>Baranów</c:v>
                </c:pt>
                <c:pt idx="6">
                  <c:v>Boża Wola</c:v>
                </c:pt>
                <c:pt idx="7">
                  <c:v>Kaski</c:v>
                </c:pt>
                <c:pt idx="8">
                  <c:v>Izdebno</c:v>
                </c:pt>
                <c:pt idx="9">
                  <c:v>Adamowizna</c:v>
                </c:pt>
                <c:pt idx="10">
                  <c:v>Grodzisk 1</c:v>
                </c:pt>
                <c:pt idx="11">
                  <c:v>Grodzisk 2</c:v>
                </c:pt>
                <c:pt idx="12">
                  <c:v>Grodzisk 6</c:v>
                </c:pt>
                <c:pt idx="13">
                  <c:v>Grodzisk 4</c:v>
                </c:pt>
                <c:pt idx="14">
                  <c:v>Książenice</c:v>
                </c:pt>
                <c:pt idx="15">
                  <c:v>Międzyborów</c:v>
                </c:pt>
                <c:pt idx="16">
                  <c:v>Jaktorów</c:v>
                </c:pt>
                <c:pt idx="17">
                  <c:v>Józefina</c:v>
                </c:pt>
                <c:pt idx="18">
                  <c:v>Skuły</c:v>
                </c:pt>
                <c:pt idx="19">
                  <c:v>Ojrzanów</c:v>
                </c:pt>
              </c:strCache>
            </c:strRef>
          </c:cat>
          <c:val>
            <c:numRef>
              <c:f>Arkusz1!$K$1:$K$20</c:f>
              <c:numCache>
                <c:formatCode>General</c:formatCode>
                <c:ptCount val="20"/>
                <c:pt idx="0">
                  <c:v>88.2</c:v>
                </c:pt>
                <c:pt idx="1">
                  <c:v>84.4</c:v>
                </c:pt>
                <c:pt idx="2">
                  <c:v>84.6</c:v>
                </c:pt>
                <c:pt idx="3">
                  <c:v>91.1</c:v>
                </c:pt>
                <c:pt idx="4">
                  <c:v>84.7</c:v>
                </c:pt>
                <c:pt idx="5">
                  <c:v>85</c:v>
                </c:pt>
                <c:pt idx="6">
                  <c:v>86.3</c:v>
                </c:pt>
                <c:pt idx="7">
                  <c:v>74.400000000000006</c:v>
                </c:pt>
                <c:pt idx="8">
                  <c:v>77.400000000000006</c:v>
                </c:pt>
                <c:pt idx="9">
                  <c:v>84.7</c:v>
                </c:pt>
                <c:pt idx="10">
                  <c:v>81.599999999999994</c:v>
                </c:pt>
                <c:pt idx="11">
                  <c:v>86.2</c:v>
                </c:pt>
                <c:pt idx="12">
                  <c:v>78.7</c:v>
                </c:pt>
                <c:pt idx="13">
                  <c:v>78.599999999999994</c:v>
                </c:pt>
                <c:pt idx="14">
                  <c:v>89.5</c:v>
                </c:pt>
                <c:pt idx="15">
                  <c:v>77.400000000000006</c:v>
                </c:pt>
                <c:pt idx="16">
                  <c:v>79.599999999999994</c:v>
                </c:pt>
                <c:pt idx="17">
                  <c:v>76.400000000000006</c:v>
                </c:pt>
                <c:pt idx="18">
                  <c:v>74.2</c:v>
                </c:pt>
                <c:pt idx="19">
                  <c:v>84.8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shape val="cylinder"/>
        <c:axId val="91439104"/>
        <c:axId val="91440640"/>
        <c:axId val="0"/>
      </c:bar3DChart>
      <c:catAx>
        <c:axId val="91439104"/>
        <c:scaling>
          <c:orientation val="minMax"/>
        </c:scaling>
        <c:delete val="0"/>
        <c:axPos val="b"/>
        <c:majorTickMark val="out"/>
        <c:minorTickMark val="none"/>
        <c:tickLblPos val="nextTo"/>
        <c:crossAx val="91440640"/>
        <c:crosses val="autoZero"/>
        <c:auto val="1"/>
        <c:lblAlgn val="ctr"/>
        <c:lblOffset val="100"/>
        <c:noMultiLvlLbl val="0"/>
      </c:catAx>
      <c:valAx>
        <c:axId val="91440640"/>
        <c:scaling>
          <c:orientation val="minMax"/>
          <c:min val="6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439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3.0941981105413238E-3"/>
                  <c:y val="-5.4267474554109373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rgbClr val="FF0000"/>
                        </a:solidFill>
                      </a:rPr>
                      <a:t>73,8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6412971658119856E-3"/>
                  <c:y val="-8.1401211831164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9.2825943316239713E-3"/>
                  <c:y val="-8.1401211831164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Arkusz1!$A$1:$A$12</c:f>
              <c:strCache>
                <c:ptCount val="12"/>
                <c:pt idx="0">
                  <c:v>Milanówek 3</c:v>
                </c:pt>
                <c:pt idx="1">
                  <c:v>Milanówek 1</c:v>
                </c:pt>
                <c:pt idx="2">
                  <c:v>Podkowa Leśna</c:v>
                </c:pt>
                <c:pt idx="3">
                  <c:v>Baranów</c:v>
                </c:pt>
                <c:pt idx="4">
                  <c:v>Boża Wola</c:v>
                </c:pt>
                <c:pt idx="5">
                  <c:v>Kaski</c:v>
                </c:pt>
                <c:pt idx="6">
                  <c:v>Grodzisk 1</c:v>
                </c:pt>
                <c:pt idx="7">
                  <c:v>Grodzisk 2</c:v>
                </c:pt>
                <c:pt idx="8">
                  <c:v>Grodzisk 3</c:v>
                </c:pt>
                <c:pt idx="9">
                  <c:v>Jaktorów</c:v>
                </c:pt>
                <c:pt idx="10">
                  <c:v>Międzyborów</c:v>
                </c:pt>
                <c:pt idx="11">
                  <c:v>Józefina</c:v>
                </c:pt>
              </c:strCache>
            </c:strRef>
          </c:cat>
          <c:val>
            <c:numRef>
              <c:f>Arkusz1!$B$1:$B$12</c:f>
              <c:numCache>
                <c:formatCode>General</c:formatCode>
                <c:ptCount val="12"/>
                <c:pt idx="0">
                  <c:v>68.3</c:v>
                </c:pt>
                <c:pt idx="1">
                  <c:v>69.8</c:v>
                </c:pt>
                <c:pt idx="2">
                  <c:v>73.8</c:v>
                </c:pt>
                <c:pt idx="3">
                  <c:v>71.2</c:v>
                </c:pt>
                <c:pt idx="4">
                  <c:v>69.400000000000006</c:v>
                </c:pt>
                <c:pt idx="5">
                  <c:v>70.900000000000006</c:v>
                </c:pt>
                <c:pt idx="6">
                  <c:v>64.8</c:v>
                </c:pt>
                <c:pt idx="7">
                  <c:v>73.2</c:v>
                </c:pt>
                <c:pt idx="8">
                  <c:v>68</c:v>
                </c:pt>
                <c:pt idx="9">
                  <c:v>61.8</c:v>
                </c:pt>
                <c:pt idx="10">
                  <c:v>68.599999999999994</c:v>
                </c:pt>
                <c:pt idx="11">
                  <c:v>59.2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8"/>
        <c:shape val="cylinder"/>
        <c:axId val="91474560"/>
        <c:axId val="91476352"/>
        <c:axId val="0"/>
      </c:bar3DChart>
      <c:catAx>
        <c:axId val="91474560"/>
        <c:scaling>
          <c:orientation val="minMax"/>
        </c:scaling>
        <c:delete val="0"/>
        <c:axPos val="b"/>
        <c:majorTickMark val="out"/>
        <c:minorTickMark val="none"/>
        <c:tickLblPos val="nextTo"/>
        <c:crossAx val="91476352"/>
        <c:crosses val="autoZero"/>
        <c:auto val="1"/>
        <c:lblAlgn val="ctr"/>
        <c:lblOffset val="100"/>
        <c:noMultiLvlLbl val="0"/>
      </c:catAx>
      <c:valAx>
        <c:axId val="91476352"/>
        <c:scaling>
          <c:orientation val="minMax"/>
          <c:min val="5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474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5.3619302949061663E-3"/>
                  <c:y val="-2.198677803116318E-7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rgbClr val="FF0000"/>
                        </a:solidFill>
                      </a:rPr>
                      <a:t>74,5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6.1883962210826475E-3"/>
                  <c:y val="-5.42674745541093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Arkusz1!$D$1:$D$12</c:f>
              <c:strCache>
                <c:ptCount val="12"/>
                <c:pt idx="0">
                  <c:v>Milanówek 3</c:v>
                </c:pt>
                <c:pt idx="1">
                  <c:v>Milanówek 1</c:v>
                </c:pt>
                <c:pt idx="2">
                  <c:v>Podkowa Leśna</c:v>
                </c:pt>
                <c:pt idx="3">
                  <c:v>Baranów</c:v>
                </c:pt>
                <c:pt idx="4">
                  <c:v>Boża Wola</c:v>
                </c:pt>
                <c:pt idx="5">
                  <c:v>Kaski</c:v>
                </c:pt>
                <c:pt idx="6">
                  <c:v>Grodzisk 1</c:v>
                </c:pt>
                <c:pt idx="7">
                  <c:v>Grodzisk 2</c:v>
                </c:pt>
                <c:pt idx="8">
                  <c:v>Grodzisk 3</c:v>
                </c:pt>
                <c:pt idx="9">
                  <c:v>Jaktorów</c:v>
                </c:pt>
                <c:pt idx="10">
                  <c:v>Międzyborów</c:v>
                </c:pt>
                <c:pt idx="11">
                  <c:v>Józefina</c:v>
                </c:pt>
              </c:strCache>
            </c:strRef>
          </c:cat>
          <c:val>
            <c:numRef>
              <c:f>Arkusz1!$E$1:$E$12</c:f>
              <c:numCache>
                <c:formatCode>General</c:formatCode>
                <c:ptCount val="12"/>
                <c:pt idx="0">
                  <c:v>72.099999999999994</c:v>
                </c:pt>
                <c:pt idx="1">
                  <c:v>70.099999999999994</c:v>
                </c:pt>
                <c:pt idx="2">
                  <c:v>74.5</c:v>
                </c:pt>
                <c:pt idx="3">
                  <c:v>70.2</c:v>
                </c:pt>
                <c:pt idx="4">
                  <c:v>73.599999999999994</c:v>
                </c:pt>
                <c:pt idx="5">
                  <c:v>65.400000000000006</c:v>
                </c:pt>
                <c:pt idx="6">
                  <c:v>62.4</c:v>
                </c:pt>
                <c:pt idx="7">
                  <c:v>69.2</c:v>
                </c:pt>
                <c:pt idx="8">
                  <c:v>66.8</c:v>
                </c:pt>
                <c:pt idx="9">
                  <c:v>65.5</c:v>
                </c:pt>
                <c:pt idx="10">
                  <c:v>67.900000000000006</c:v>
                </c:pt>
                <c:pt idx="11">
                  <c:v>61.2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shape val="cylinder"/>
        <c:axId val="91522560"/>
        <c:axId val="91524096"/>
        <c:axId val="0"/>
      </c:bar3DChart>
      <c:catAx>
        <c:axId val="91522560"/>
        <c:scaling>
          <c:orientation val="minMax"/>
        </c:scaling>
        <c:delete val="0"/>
        <c:axPos val="b"/>
        <c:majorTickMark val="out"/>
        <c:minorTickMark val="none"/>
        <c:tickLblPos val="nextTo"/>
        <c:crossAx val="91524096"/>
        <c:crosses val="autoZero"/>
        <c:auto val="1"/>
        <c:lblAlgn val="ctr"/>
        <c:lblOffset val="100"/>
        <c:noMultiLvlLbl val="0"/>
      </c:catAx>
      <c:valAx>
        <c:axId val="91524096"/>
        <c:scaling>
          <c:orientation val="minMax"/>
          <c:min val="5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5225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5.3763440860215058E-3"/>
                  <c:y val="-7.7896778794411389E-3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rgbClr val="FF0000"/>
                        </a:solidFill>
                      </a:rPr>
                      <a:t>65,9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6.6784733470160234E-3"/>
                  <c:y val="-2.6783348858673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Arkusz1!$G$1:$G$12</c:f>
              <c:strCache>
                <c:ptCount val="12"/>
                <c:pt idx="0">
                  <c:v>Milanówek 3</c:v>
                </c:pt>
                <c:pt idx="1">
                  <c:v>Milanówek 1</c:v>
                </c:pt>
                <c:pt idx="2">
                  <c:v>Podkowa Leśna</c:v>
                </c:pt>
                <c:pt idx="3">
                  <c:v>Baranów</c:v>
                </c:pt>
                <c:pt idx="4">
                  <c:v>Boża Wola</c:v>
                </c:pt>
                <c:pt idx="5">
                  <c:v>Kaski</c:v>
                </c:pt>
                <c:pt idx="6">
                  <c:v>Grodzisk 1</c:v>
                </c:pt>
                <c:pt idx="7">
                  <c:v>Grodzisk 2</c:v>
                </c:pt>
                <c:pt idx="8">
                  <c:v>Grodzisk 3</c:v>
                </c:pt>
                <c:pt idx="9">
                  <c:v>Jaktorów</c:v>
                </c:pt>
                <c:pt idx="10">
                  <c:v>Międzyborów</c:v>
                </c:pt>
                <c:pt idx="11">
                  <c:v>Józefina</c:v>
                </c:pt>
              </c:strCache>
            </c:strRef>
          </c:cat>
          <c:val>
            <c:numRef>
              <c:f>Arkusz1!$H$1:$H$12</c:f>
              <c:numCache>
                <c:formatCode>General</c:formatCode>
                <c:ptCount val="12"/>
                <c:pt idx="0">
                  <c:v>53.2</c:v>
                </c:pt>
                <c:pt idx="1">
                  <c:v>50.6</c:v>
                </c:pt>
                <c:pt idx="2">
                  <c:v>65.900000000000006</c:v>
                </c:pt>
                <c:pt idx="3">
                  <c:v>51.9</c:v>
                </c:pt>
                <c:pt idx="4">
                  <c:v>52</c:v>
                </c:pt>
                <c:pt idx="5">
                  <c:v>59.8</c:v>
                </c:pt>
                <c:pt idx="6">
                  <c:v>45.6</c:v>
                </c:pt>
                <c:pt idx="7">
                  <c:v>56.8</c:v>
                </c:pt>
                <c:pt idx="8">
                  <c:v>53.2</c:v>
                </c:pt>
                <c:pt idx="9">
                  <c:v>52</c:v>
                </c:pt>
                <c:pt idx="10">
                  <c:v>55.8</c:v>
                </c:pt>
                <c:pt idx="11">
                  <c:v>44.8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shape val="cylinder"/>
        <c:axId val="91554176"/>
        <c:axId val="91555712"/>
        <c:axId val="0"/>
      </c:bar3DChart>
      <c:catAx>
        <c:axId val="91554176"/>
        <c:scaling>
          <c:orientation val="minMax"/>
        </c:scaling>
        <c:delete val="0"/>
        <c:axPos val="b"/>
        <c:majorTickMark val="out"/>
        <c:minorTickMark val="none"/>
        <c:tickLblPos val="nextTo"/>
        <c:crossAx val="91555712"/>
        <c:crosses val="autoZero"/>
        <c:auto val="1"/>
        <c:lblAlgn val="ctr"/>
        <c:lblOffset val="100"/>
        <c:noMultiLvlLbl val="0"/>
      </c:catAx>
      <c:valAx>
        <c:axId val="91555712"/>
        <c:scaling>
          <c:orientation val="minMax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5541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4.3196544276457886E-3"/>
                  <c:y val="-1.375988843005739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rgbClr val="FF0000"/>
                        </a:solidFill>
                      </a:rPr>
                      <a:t>62,3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7595392368610509E-3"/>
                  <c:y val="-1.3759888430057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Arkusz1!$J$1:$J$12</c:f>
              <c:strCache>
                <c:ptCount val="12"/>
                <c:pt idx="0">
                  <c:v>Milanówek 3</c:v>
                </c:pt>
                <c:pt idx="1">
                  <c:v>Milanówek 1</c:v>
                </c:pt>
                <c:pt idx="2">
                  <c:v>Podkowa Leśna</c:v>
                </c:pt>
                <c:pt idx="3">
                  <c:v>Baranów</c:v>
                </c:pt>
                <c:pt idx="4">
                  <c:v>Boża Wola</c:v>
                </c:pt>
                <c:pt idx="5">
                  <c:v>Kaski</c:v>
                </c:pt>
                <c:pt idx="6">
                  <c:v>Grodzisk 1</c:v>
                </c:pt>
                <c:pt idx="7">
                  <c:v>Grodzisk 2</c:v>
                </c:pt>
                <c:pt idx="8">
                  <c:v>Grodzisk 3</c:v>
                </c:pt>
                <c:pt idx="9">
                  <c:v>Jaktorów</c:v>
                </c:pt>
                <c:pt idx="10">
                  <c:v>Międzyborów</c:v>
                </c:pt>
                <c:pt idx="11">
                  <c:v>Józefina</c:v>
                </c:pt>
              </c:strCache>
            </c:strRef>
          </c:cat>
          <c:val>
            <c:numRef>
              <c:f>Arkusz1!$K$1:$K$12</c:f>
              <c:numCache>
                <c:formatCode>General</c:formatCode>
                <c:ptCount val="12"/>
                <c:pt idx="0">
                  <c:v>54.9</c:v>
                </c:pt>
                <c:pt idx="1">
                  <c:v>55.5</c:v>
                </c:pt>
                <c:pt idx="2">
                  <c:v>62.3</c:v>
                </c:pt>
                <c:pt idx="3">
                  <c:v>48.3</c:v>
                </c:pt>
                <c:pt idx="4">
                  <c:v>53.6</c:v>
                </c:pt>
                <c:pt idx="5">
                  <c:v>49.3</c:v>
                </c:pt>
                <c:pt idx="6">
                  <c:v>46.9</c:v>
                </c:pt>
                <c:pt idx="7">
                  <c:v>60.2</c:v>
                </c:pt>
                <c:pt idx="8">
                  <c:v>52.7</c:v>
                </c:pt>
                <c:pt idx="9">
                  <c:v>51</c:v>
                </c:pt>
                <c:pt idx="10">
                  <c:v>57</c:v>
                </c:pt>
                <c:pt idx="11">
                  <c:v>45.5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shape val="cylinder"/>
        <c:axId val="91606016"/>
        <c:axId val="91607808"/>
        <c:axId val="0"/>
      </c:bar3DChart>
      <c:catAx>
        <c:axId val="91606016"/>
        <c:scaling>
          <c:orientation val="minMax"/>
        </c:scaling>
        <c:delete val="0"/>
        <c:axPos val="b"/>
        <c:majorTickMark val="out"/>
        <c:minorTickMark val="none"/>
        <c:tickLblPos val="nextTo"/>
        <c:crossAx val="91607808"/>
        <c:crosses val="autoZero"/>
        <c:auto val="1"/>
        <c:lblAlgn val="ctr"/>
        <c:lblOffset val="100"/>
        <c:noMultiLvlLbl val="0"/>
      </c:catAx>
      <c:valAx>
        <c:axId val="91607808"/>
        <c:scaling>
          <c:orientation val="minMax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6060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2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2"/>
              <c:layout>
                <c:manualLayout>
                  <c:x val="-3.8760313181576314E-2"/>
                  <c:y val="1.6280242366232812E-2"/>
                </c:manualLayout>
              </c:layout>
              <c:tx>
                <c:rich>
                  <a:bodyPr/>
                  <a:lstStyle/>
                  <a:p>
                    <a:r>
                      <a:rPr lang="en-US" sz="1400">
                        <a:solidFill>
                          <a:srgbClr val="FF0000"/>
                        </a:solidFill>
                      </a:rPr>
                      <a:t>89,1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941981105413238E-3"/>
                  <c:y val="-1.3566868638527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Arkusz1!$A$15:$A$26</c:f>
              <c:strCache>
                <c:ptCount val="12"/>
                <c:pt idx="0">
                  <c:v>Milanówek 3</c:v>
                </c:pt>
                <c:pt idx="1">
                  <c:v>Milanówek 1</c:v>
                </c:pt>
                <c:pt idx="2">
                  <c:v>Podkowa Leśna</c:v>
                </c:pt>
                <c:pt idx="3">
                  <c:v>Baranów</c:v>
                </c:pt>
                <c:pt idx="4">
                  <c:v>Boża Wola</c:v>
                </c:pt>
                <c:pt idx="5">
                  <c:v>Kaski</c:v>
                </c:pt>
                <c:pt idx="6">
                  <c:v>Grodzisk 1</c:v>
                </c:pt>
                <c:pt idx="7">
                  <c:v>Grodzisk 2</c:v>
                </c:pt>
                <c:pt idx="8">
                  <c:v>Grodzisk 3</c:v>
                </c:pt>
                <c:pt idx="9">
                  <c:v>Jaktorów</c:v>
                </c:pt>
                <c:pt idx="10">
                  <c:v>Międzyborów</c:v>
                </c:pt>
                <c:pt idx="11">
                  <c:v>Józefina</c:v>
                </c:pt>
              </c:strCache>
            </c:strRef>
          </c:cat>
          <c:val>
            <c:numRef>
              <c:f>Arkusz1!$B$15:$B$26</c:f>
              <c:numCache>
                <c:formatCode>General</c:formatCode>
                <c:ptCount val="12"/>
                <c:pt idx="0">
                  <c:v>76.400000000000006</c:v>
                </c:pt>
                <c:pt idx="1">
                  <c:v>71.8</c:v>
                </c:pt>
                <c:pt idx="2">
                  <c:v>89.1</c:v>
                </c:pt>
                <c:pt idx="3">
                  <c:v>84.1</c:v>
                </c:pt>
                <c:pt idx="4">
                  <c:v>74.400000000000006</c:v>
                </c:pt>
                <c:pt idx="5">
                  <c:v>67</c:v>
                </c:pt>
                <c:pt idx="6">
                  <c:v>66.900000000000006</c:v>
                </c:pt>
                <c:pt idx="7">
                  <c:v>77.8</c:v>
                </c:pt>
                <c:pt idx="8">
                  <c:v>71.3</c:v>
                </c:pt>
                <c:pt idx="9">
                  <c:v>74.8</c:v>
                </c:pt>
                <c:pt idx="10">
                  <c:v>69</c:v>
                </c:pt>
                <c:pt idx="11">
                  <c:v>64.400000000000006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shape val="cylinder"/>
        <c:axId val="91989888"/>
        <c:axId val="91991424"/>
        <c:axId val="0"/>
      </c:bar3DChart>
      <c:catAx>
        <c:axId val="91989888"/>
        <c:scaling>
          <c:orientation val="minMax"/>
        </c:scaling>
        <c:delete val="0"/>
        <c:axPos val="b"/>
        <c:majorTickMark val="out"/>
        <c:minorTickMark val="none"/>
        <c:tickLblPos val="nextTo"/>
        <c:crossAx val="91991424"/>
        <c:crosses val="autoZero"/>
        <c:auto val="1"/>
        <c:lblAlgn val="ctr"/>
        <c:lblOffset val="100"/>
        <c:noMultiLvlLbl val="0"/>
      </c:catAx>
      <c:valAx>
        <c:axId val="91991424"/>
        <c:scaling>
          <c:orientation val="minMax"/>
          <c:min val="6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1989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0939728-EBBF-448F-9117-ADA4DC9C306D}" type="datetimeFigureOut">
              <a:rPr lang="en-US" smtClean="0"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ABB90CE-C7BE-4149-8946-99FDE8D1799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SPRAWDZIAN PO 6 KLASIE SP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609600" y="1340768"/>
            <a:ext cx="7924800" cy="4680520"/>
          </a:xfrm>
        </p:spPr>
        <p:txBody>
          <a:bodyPr/>
          <a:lstStyle/>
          <a:p>
            <a:pPr fontAlgn="base">
              <a:buFontTx/>
              <a:buChar char="-"/>
            </a:pPr>
            <a:r>
              <a:rPr lang="pl-PL" sz="2400" b="1" dirty="0" smtClean="0">
                <a:solidFill>
                  <a:srgbClr val="FF0000"/>
                </a:solidFill>
              </a:rPr>
              <a:t>JĘZYK </a:t>
            </a:r>
            <a:r>
              <a:rPr lang="pl-PL" sz="2400" b="1" dirty="0">
                <a:solidFill>
                  <a:srgbClr val="FF0000"/>
                </a:solidFill>
              </a:rPr>
              <a:t>POLSKI</a:t>
            </a:r>
            <a:r>
              <a:rPr lang="pl-PL" sz="2400" dirty="0">
                <a:solidFill>
                  <a:srgbClr val="FFC000"/>
                </a:solidFill>
              </a:rPr>
              <a:t> - średnia dla szkoły </a:t>
            </a:r>
            <a:r>
              <a:rPr lang="pl-PL" sz="2400" b="1" dirty="0">
                <a:solidFill>
                  <a:srgbClr val="FF0000"/>
                </a:solidFill>
              </a:rPr>
              <a:t>77,1%</a:t>
            </a:r>
            <a:r>
              <a:rPr lang="pl-PL" sz="2400" dirty="0">
                <a:solidFill>
                  <a:srgbClr val="FFC000"/>
                </a:solidFill>
              </a:rPr>
              <a:t> </a:t>
            </a:r>
            <a:endParaRPr lang="pl-PL" sz="2400" dirty="0" smtClean="0">
              <a:solidFill>
                <a:srgbClr val="FFC000"/>
              </a:solidFill>
            </a:endParaRPr>
          </a:p>
          <a:p>
            <a:pPr marL="0" indent="0" fontAlgn="base">
              <a:buNone/>
            </a:pPr>
            <a:r>
              <a:rPr lang="pl-PL" sz="2000" dirty="0" smtClean="0">
                <a:solidFill>
                  <a:srgbClr val="FFC000"/>
                </a:solidFill>
              </a:rPr>
              <a:t>(</a:t>
            </a:r>
            <a:r>
              <a:rPr lang="pl-PL" sz="2000" dirty="0">
                <a:solidFill>
                  <a:srgbClr val="FFC000"/>
                </a:solidFill>
              </a:rPr>
              <a:t>dla </a:t>
            </a:r>
            <a:r>
              <a:rPr lang="pl-PL" sz="2000" dirty="0" smtClean="0">
                <a:solidFill>
                  <a:srgbClr val="FFC000"/>
                </a:solidFill>
              </a:rPr>
              <a:t>gminy 79,3%, powiatu </a:t>
            </a:r>
            <a:r>
              <a:rPr lang="pl-PL" sz="2000" dirty="0">
                <a:solidFill>
                  <a:srgbClr val="FFC000"/>
                </a:solidFill>
              </a:rPr>
              <a:t>76,5 %, województwa 75,6%, kraju 73</a:t>
            </a:r>
            <a:r>
              <a:rPr lang="pl-PL" sz="2000" dirty="0" smtClean="0">
                <a:solidFill>
                  <a:srgbClr val="FFC000"/>
                </a:solidFill>
              </a:rPr>
              <a:t>%),</a:t>
            </a:r>
          </a:p>
          <a:p>
            <a:pPr marL="0" indent="0" fontAlgn="base">
              <a:buNone/>
            </a:pPr>
            <a:endParaRPr lang="pl-PL" sz="2000" dirty="0">
              <a:solidFill>
                <a:srgbClr val="FFC000"/>
              </a:solidFill>
            </a:endParaRPr>
          </a:p>
          <a:p>
            <a:pPr fontAlgn="base">
              <a:buFontTx/>
              <a:buChar char="-"/>
            </a:pPr>
            <a:r>
              <a:rPr lang="pl-PL" sz="2400" b="1" dirty="0" smtClean="0">
                <a:solidFill>
                  <a:srgbClr val="FF0000"/>
                </a:solidFill>
              </a:rPr>
              <a:t>MATEMATYKA</a:t>
            </a:r>
            <a:r>
              <a:rPr lang="pl-PL" sz="2400" dirty="0">
                <a:solidFill>
                  <a:srgbClr val="FFC000"/>
                </a:solidFill>
              </a:rPr>
              <a:t> - średnia dla szkoły </a:t>
            </a:r>
            <a:r>
              <a:rPr lang="pl-PL" sz="2400" b="1" dirty="0">
                <a:solidFill>
                  <a:srgbClr val="FF0000"/>
                </a:solidFill>
              </a:rPr>
              <a:t>74,9%</a:t>
            </a:r>
            <a:r>
              <a:rPr lang="pl-PL" sz="2400" dirty="0">
                <a:solidFill>
                  <a:srgbClr val="FFC000"/>
                </a:solidFill>
              </a:rPr>
              <a:t> </a:t>
            </a:r>
            <a:endParaRPr lang="pl-PL" sz="2400" dirty="0" smtClean="0">
              <a:solidFill>
                <a:srgbClr val="FFC000"/>
              </a:solidFill>
            </a:endParaRPr>
          </a:p>
          <a:p>
            <a:pPr marL="0" indent="0" fontAlgn="base">
              <a:buNone/>
            </a:pPr>
            <a:r>
              <a:rPr lang="pl-PL" sz="2000" dirty="0" smtClean="0">
                <a:solidFill>
                  <a:srgbClr val="FFC000"/>
                </a:solidFill>
              </a:rPr>
              <a:t>(</a:t>
            </a:r>
            <a:r>
              <a:rPr lang="pl-PL" sz="2000" dirty="0">
                <a:solidFill>
                  <a:srgbClr val="FFC000"/>
                </a:solidFill>
              </a:rPr>
              <a:t>dla </a:t>
            </a:r>
            <a:r>
              <a:rPr lang="pl-PL" sz="2000" dirty="0" smtClean="0">
                <a:solidFill>
                  <a:srgbClr val="FFC000"/>
                </a:solidFill>
              </a:rPr>
              <a:t>gminy 77,9%, powiatu </a:t>
            </a:r>
            <a:r>
              <a:rPr lang="pl-PL" sz="2000" dirty="0">
                <a:solidFill>
                  <a:srgbClr val="FFC000"/>
                </a:solidFill>
              </a:rPr>
              <a:t>64,3%, województwa 63,8%, kraju 61</a:t>
            </a:r>
            <a:r>
              <a:rPr lang="pl-PL" sz="2000" dirty="0" smtClean="0">
                <a:solidFill>
                  <a:srgbClr val="FFC000"/>
                </a:solidFill>
              </a:rPr>
              <a:t>%),</a:t>
            </a:r>
          </a:p>
          <a:p>
            <a:pPr marL="0" indent="0" fontAlgn="base">
              <a:buNone/>
            </a:pPr>
            <a:endParaRPr lang="pl-PL" sz="2000" dirty="0">
              <a:solidFill>
                <a:srgbClr val="FFC000"/>
              </a:solidFill>
            </a:endParaRPr>
          </a:p>
          <a:p>
            <a:pPr fontAlgn="base">
              <a:buFontTx/>
              <a:buChar char="-"/>
            </a:pPr>
            <a:r>
              <a:rPr lang="pl-PL" sz="2400" b="1" dirty="0" smtClean="0">
                <a:solidFill>
                  <a:srgbClr val="FF0000"/>
                </a:solidFill>
              </a:rPr>
              <a:t>JĘZYK </a:t>
            </a:r>
            <a:r>
              <a:rPr lang="pl-PL" sz="2400" b="1" dirty="0">
                <a:solidFill>
                  <a:srgbClr val="FF0000"/>
                </a:solidFill>
              </a:rPr>
              <a:t>ANGIELSKI</a:t>
            </a:r>
            <a:r>
              <a:rPr lang="pl-PL" sz="2400" dirty="0">
                <a:solidFill>
                  <a:srgbClr val="FFC000"/>
                </a:solidFill>
              </a:rPr>
              <a:t> - średnia dla szkoły </a:t>
            </a:r>
            <a:r>
              <a:rPr lang="pl-PL" sz="2400" b="1" dirty="0">
                <a:solidFill>
                  <a:srgbClr val="FF0000"/>
                </a:solidFill>
              </a:rPr>
              <a:t>91,1%</a:t>
            </a:r>
            <a:r>
              <a:rPr lang="pl-PL" sz="2400" dirty="0">
                <a:solidFill>
                  <a:srgbClr val="FFC000"/>
                </a:solidFill>
              </a:rPr>
              <a:t> </a:t>
            </a:r>
            <a:endParaRPr lang="pl-PL" sz="2400" dirty="0" smtClean="0">
              <a:solidFill>
                <a:srgbClr val="FFC000"/>
              </a:solidFill>
            </a:endParaRPr>
          </a:p>
          <a:p>
            <a:pPr marL="0" indent="0" fontAlgn="base">
              <a:buNone/>
            </a:pPr>
            <a:r>
              <a:rPr lang="pl-PL" sz="2000" dirty="0" smtClean="0">
                <a:solidFill>
                  <a:srgbClr val="FFC000"/>
                </a:solidFill>
              </a:rPr>
              <a:t>(</a:t>
            </a:r>
            <a:r>
              <a:rPr lang="pl-PL" sz="2000" dirty="0">
                <a:solidFill>
                  <a:srgbClr val="FFC000"/>
                </a:solidFill>
              </a:rPr>
              <a:t>dla </a:t>
            </a:r>
            <a:r>
              <a:rPr lang="pl-PL" sz="2000" dirty="0" smtClean="0">
                <a:solidFill>
                  <a:srgbClr val="FFC000"/>
                </a:solidFill>
              </a:rPr>
              <a:t>gminy 92,9%, powiatu </a:t>
            </a:r>
            <a:r>
              <a:rPr lang="pl-PL" sz="2000" dirty="0">
                <a:solidFill>
                  <a:srgbClr val="FFC000"/>
                </a:solidFill>
              </a:rPr>
              <a:t>83,4%, województwa 80,4%. kraju 78%).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907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EGZAMIN GIMNAZJALNY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wyniki procentowe wszystkich gimnazjów </a:t>
            </a:r>
            <a:r>
              <a:rPr lang="pl-PL" sz="2000" dirty="0" err="1" smtClean="0">
                <a:solidFill>
                  <a:srgbClr val="FFC000"/>
                </a:solidFill>
              </a:rPr>
              <a:t>pUBLICZNych</a:t>
            </a:r>
            <a:r>
              <a:rPr lang="pl-PL" sz="2000" dirty="0" smtClean="0">
                <a:solidFill>
                  <a:srgbClr val="FFC000"/>
                </a:solidFill>
              </a:rPr>
              <a:t> </a:t>
            </a:r>
            <a:br>
              <a:rPr lang="pl-PL" sz="20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 powiecie grodziskim – PRZEDMIOTY PRZYRODNICZE – </a:t>
            </a:r>
            <a:r>
              <a:rPr lang="pl-PL" sz="2000" b="1" dirty="0" smtClean="0">
                <a:solidFill>
                  <a:srgbClr val="FF0000"/>
                </a:solidFill>
              </a:rPr>
              <a:t>1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36322510"/>
              </p:ext>
            </p:extLst>
          </p:nvPr>
        </p:nvGraphicFramePr>
        <p:xfrm>
          <a:off x="467544" y="126876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829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EGZAMIN GIMNAZJALNY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wyniki procentowe wszystkich gimnazjów </a:t>
            </a:r>
            <a:r>
              <a:rPr lang="pl-PL" sz="2000" dirty="0" err="1" smtClean="0">
                <a:solidFill>
                  <a:srgbClr val="FFC000"/>
                </a:solidFill>
              </a:rPr>
              <a:t>pUBLICZNych</a:t>
            </a:r>
            <a:r>
              <a:rPr lang="pl-PL" sz="2000" dirty="0" smtClean="0">
                <a:solidFill>
                  <a:srgbClr val="FFC000"/>
                </a:solidFill>
              </a:rPr>
              <a:t> </a:t>
            </a:r>
            <a:br>
              <a:rPr lang="pl-PL" sz="20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 powiecie grodziskim – JĘZ. ANGIELSKI PODSTAWOWY – </a:t>
            </a:r>
            <a:r>
              <a:rPr lang="pl-PL" sz="2000" b="1" dirty="0" smtClean="0">
                <a:solidFill>
                  <a:srgbClr val="FF0000"/>
                </a:solidFill>
              </a:rPr>
              <a:t>1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81538943"/>
              </p:ext>
            </p:extLst>
          </p:nvPr>
        </p:nvGraphicFramePr>
        <p:xfrm>
          <a:off x="467544" y="126876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13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EGZAMIN GIMNAZJALNY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wyniki procentowe wszystkich gimnazjów </a:t>
            </a:r>
            <a:r>
              <a:rPr lang="pl-PL" sz="2000" dirty="0" err="1" smtClean="0">
                <a:solidFill>
                  <a:srgbClr val="FFC000"/>
                </a:solidFill>
              </a:rPr>
              <a:t>pUBLICZNych</a:t>
            </a:r>
            <a:r>
              <a:rPr lang="pl-PL" sz="2000" dirty="0" smtClean="0">
                <a:solidFill>
                  <a:srgbClr val="FFC000"/>
                </a:solidFill>
              </a:rPr>
              <a:t> </a:t>
            </a:r>
            <a:br>
              <a:rPr lang="pl-PL" sz="20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 powiecie grodziskim – JĘZ. ANGIELSKI ROZSZERZONY – </a:t>
            </a:r>
            <a:r>
              <a:rPr lang="pl-PL" sz="2000" b="1" dirty="0" smtClean="0">
                <a:solidFill>
                  <a:srgbClr val="FF0000"/>
                </a:solidFill>
              </a:rPr>
              <a:t>1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31230426"/>
              </p:ext>
            </p:extLst>
          </p:nvPr>
        </p:nvGraphicFramePr>
        <p:xfrm>
          <a:off x="467544" y="126876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48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26270"/>
            <a:ext cx="8229600" cy="710952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ZESPÓŁ SZKÓŁ – SPORT 2014/2015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609600" y="836712"/>
            <a:ext cx="79248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100" b="1" dirty="0">
                <a:solidFill>
                  <a:srgbClr val="FF0000"/>
                </a:solidFill>
              </a:rPr>
              <a:t>SZKOŁA PODSTAWOWA:</a:t>
            </a:r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KOSZYKÓWKA</a:t>
            </a:r>
            <a:r>
              <a:rPr lang="pl-PL" dirty="0">
                <a:solidFill>
                  <a:srgbClr val="00B050"/>
                </a:solidFill>
              </a:rPr>
              <a:t>:  </a:t>
            </a:r>
            <a:r>
              <a:rPr lang="pl-PL" dirty="0">
                <a:solidFill>
                  <a:srgbClr val="FFC000"/>
                </a:solidFill>
              </a:rPr>
              <a:t>II miejsce dziewcząt w zawodach </a:t>
            </a:r>
            <a:r>
              <a:rPr lang="pl-PL" dirty="0" smtClean="0">
                <a:solidFill>
                  <a:srgbClr val="FFC000"/>
                </a:solidFill>
              </a:rPr>
              <a:t>powiatowych.</a:t>
            </a:r>
            <a:endParaRPr lang="pl-PL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PIŁKA RĘCZNA</a:t>
            </a:r>
            <a:r>
              <a:rPr lang="pl-PL" dirty="0">
                <a:solidFill>
                  <a:srgbClr val="00B050"/>
                </a:solidFill>
              </a:rPr>
              <a:t>:  </a:t>
            </a:r>
            <a:r>
              <a:rPr lang="pl-PL" dirty="0">
                <a:solidFill>
                  <a:srgbClr val="FFC000"/>
                </a:solidFill>
              </a:rPr>
              <a:t>II miejsce dziewcząt w zawodach powiatowych, IV miejsce w zawodach </a:t>
            </a:r>
            <a:r>
              <a:rPr lang="pl-PL" dirty="0" err="1">
                <a:solidFill>
                  <a:srgbClr val="FFC000"/>
                </a:solidFill>
              </a:rPr>
              <a:t>międzypowiatowych</a:t>
            </a:r>
            <a:r>
              <a:rPr lang="pl-PL" dirty="0">
                <a:solidFill>
                  <a:srgbClr val="FFC000"/>
                </a:solidFill>
              </a:rPr>
              <a:t>.</a:t>
            </a:r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BIEGI PRZEŁAJOWE</a:t>
            </a:r>
            <a:r>
              <a:rPr lang="pl-PL" dirty="0">
                <a:solidFill>
                  <a:srgbClr val="00B050"/>
                </a:solidFill>
              </a:rPr>
              <a:t>:  </a:t>
            </a:r>
            <a:r>
              <a:rPr lang="pl-PL" dirty="0">
                <a:solidFill>
                  <a:srgbClr val="FFC000"/>
                </a:solidFill>
              </a:rPr>
              <a:t>II miejsce dziewcząt w zawodach powiatowych, II miejsce w powiecie chłopcy – Jerzy </a:t>
            </a:r>
            <a:r>
              <a:rPr lang="pl-PL" dirty="0" err="1" smtClean="0">
                <a:solidFill>
                  <a:srgbClr val="FFC000"/>
                </a:solidFill>
              </a:rPr>
              <a:t>Ohme</a:t>
            </a:r>
            <a:r>
              <a:rPr lang="pl-PL" dirty="0" smtClean="0">
                <a:solidFill>
                  <a:srgbClr val="FFC000"/>
                </a:solidFill>
              </a:rPr>
              <a:t>, III </a:t>
            </a:r>
            <a:r>
              <a:rPr lang="pl-PL" dirty="0">
                <a:solidFill>
                  <a:srgbClr val="FFC000"/>
                </a:solidFill>
              </a:rPr>
              <a:t>miejsce w powiecie dziewczęta – Oliwia </a:t>
            </a:r>
            <a:r>
              <a:rPr lang="pl-PL" dirty="0" smtClean="0">
                <a:solidFill>
                  <a:srgbClr val="FFC000"/>
                </a:solidFill>
              </a:rPr>
              <a:t>Kamińska.</a:t>
            </a:r>
            <a:endParaRPr lang="pl-PL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LEKKOATLETYKA: 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>
                <a:solidFill>
                  <a:srgbClr val="FFC000"/>
                </a:solidFill>
              </a:rPr>
              <a:t>I miejsce czwórbój dziewcząt w zawodach powiatowych, III miejsce w zawodach </a:t>
            </a:r>
            <a:r>
              <a:rPr lang="pl-PL" dirty="0" err="1">
                <a:solidFill>
                  <a:srgbClr val="FFC000"/>
                </a:solidFill>
              </a:rPr>
              <a:t>międzypowiatowych</a:t>
            </a:r>
            <a:r>
              <a:rPr lang="pl-PL" dirty="0">
                <a:solidFill>
                  <a:srgbClr val="FFC000"/>
                </a:solidFill>
              </a:rPr>
              <a:t>.</a:t>
            </a:r>
          </a:p>
          <a:p>
            <a:pPr marL="0" indent="0">
              <a:buNone/>
            </a:pPr>
            <a:r>
              <a:rPr lang="pl-PL" dirty="0">
                <a:solidFill>
                  <a:srgbClr val="FFC000"/>
                </a:solidFill>
              </a:rPr>
              <a:t>I miejsce czwórbój - MAZOVIA.</a:t>
            </a:r>
          </a:p>
          <a:p>
            <a:pPr marL="0" indent="0">
              <a:buNone/>
            </a:pPr>
            <a:r>
              <a:rPr lang="pl-PL" dirty="0">
                <a:solidFill>
                  <a:srgbClr val="FFC000"/>
                </a:solidFill>
              </a:rPr>
              <a:t> </a:t>
            </a:r>
          </a:p>
          <a:p>
            <a:pPr marL="0" indent="0">
              <a:buNone/>
            </a:pPr>
            <a:r>
              <a:rPr lang="pl-PL" sz="2100" b="1" dirty="0">
                <a:solidFill>
                  <a:srgbClr val="FF0000"/>
                </a:solidFill>
              </a:rPr>
              <a:t>GIMNAZJUM:</a:t>
            </a:r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PIŁKA RĘCZNA</a:t>
            </a:r>
            <a:r>
              <a:rPr lang="pl-PL" dirty="0">
                <a:solidFill>
                  <a:srgbClr val="00B050"/>
                </a:solidFill>
              </a:rPr>
              <a:t>:  </a:t>
            </a:r>
            <a:r>
              <a:rPr lang="pl-PL" dirty="0">
                <a:solidFill>
                  <a:srgbClr val="FFC000"/>
                </a:solidFill>
              </a:rPr>
              <a:t>III miejsce chłopców w zawodach powiatowych.</a:t>
            </a:r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BIEGI PRZEŁAJOWE</a:t>
            </a:r>
            <a:r>
              <a:rPr lang="pl-PL" dirty="0">
                <a:solidFill>
                  <a:srgbClr val="00B050"/>
                </a:solidFill>
              </a:rPr>
              <a:t>:  </a:t>
            </a:r>
            <a:r>
              <a:rPr lang="pl-PL" dirty="0">
                <a:solidFill>
                  <a:srgbClr val="FFC000"/>
                </a:solidFill>
              </a:rPr>
              <a:t>II miejsce w powiecie chłopcy – Wojciech </a:t>
            </a:r>
            <a:r>
              <a:rPr lang="pl-PL" dirty="0" err="1">
                <a:solidFill>
                  <a:srgbClr val="FFC000"/>
                </a:solidFill>
              </a:rPr>
              <a:t>Buraś</a:t>
            </a:r>
            <a:r>
              <a:rPr lang="pl-PL" dirty="0">
                <a:solidFill>
                  <a:srgbClr val="FFC000"/>
                </a:solidFill>
              </a:rPr>
              <a:t>.</a:t>
            </a:r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LEKKOATLETYKA:</a:t>
            </a:r>
            <a:endParaRPr lang="pl-PL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FFC000"/>
                </a:solidFill>
              </a:rPr>
              <a:t>II miejsce w powiecie skok wzwyż – Adam </a:t>
            </a:r>
            <a:r>
              <a:rPr lang="pl-PL" dirty="0" smtClean="0">
                <a:solidFill>
                  <a:srgbClr val="FFC000"/>
                </a:solidFill>
              </a:rPr>
              <a:t>Słowiński,</a:t>
            </a:r>
            <a:endParaRPr lang="pl-PL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FFC000"/>
                </a:solidFill>
              </a:rPr>
              <a:t>II miejsce w powiecie 600m – Weronika </a:t>
            </a:r>
            <a:r>
              <a:rPr lang="pl-PL" dirty="0" smtClean="0">
                <a:solidFill>
                  <a:srgbClr val="FFC000"/>
                </a:solidFill>
              </a:rPr>
              <a:t>Lalewicz,</a:t>
            </a:r>
            <a:endParaRPr lang="pl-PL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FFC000"/>
                </a:solidFill>
              </a:rPr>
              <a:t>III miejsce w powiecie 200m – Maks </a:t>
            </a:r>
            <a:r>
              <a:rPr lang="pl-PL" dirty="0" smtClean="0">
                <a:solidFill>
                  <a:srgbClr val="FFC000"/>
                </a:solidFill>
              </a:rPr>
              <a:t>Marych,</a:t>
            </a:r>
            <a:endParaRPr lang="pl-PL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FFC000"/>
                </a:solidFill>
              </a:rPr>
              <a:t>III miejsce w powiecie 1500m – Wojciech </a:t>
            </a:r>
            <a:r>
              <a:rPr lang="pl-PL" dirty="0" err="1" smtClean="0">
                <a:solidFill>
                  <a:srgbClr val="FFC000"/>
                </a:solidFill>
              </a:rPr>
              <a:t>Buraś</a:t>
            </a:r>
            <a:r>
              <a:rPr lang="pl-PL" dirty="0">
                <a:solidFill>
                  <a:srgbClr val="FFC000"/>
                </a:solidFill>
              </a:rPr>
              <a:t>,</a:t>
            </a:r>
          </a:p>
          <a:p>
            <a:pPr marL="0" indent="0">
              <a:buNone/>
            </a:pPr>
            <a:r>
              <a:rPr lang="pl-PL" dirty="0">
                <a:solidFill>
                  <a:srgbClr val="FFC000"/>
                </a:solidFill>
              </a:rPr>
              <a:t>III miejsce sztafeta 4 razy 100m </a:t>
            </a:r>
            <a:r>
              <a:rPr lang="pl-PL" dirty="0" smtClean="0">
                <a:solidFill>
                  <a:srgbClr val="FFC000"/>
                </a:solidFill>
              </a:rPr>
              <a:t>dziewcząt,</a:t>
            </a:r>
            <a:endParaRPr lang="pl-PL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rgbClr val="FFC000"/>
                </a:solidFill>
              </a:rPr>
              <a:t>I miejsce w zawodach powiatowych skok w dal, II miejsce w zawodach </a:t>
            </a:r>
            <a:r>
              <a:rPr lang="pl-PL" dirty="0" err="1">
                <a:solidFill>
                  <a:srgbClr val="FFC000"/>
                </a:solidFill>
              </a:rPr>
              <a:t>międzypowiatowych</a:t>
            </a:r>
            <a:r>
              <a:rPr lang="pl-PL" dirty="0">
                <a:solidFill>
                  <a:srgbClr val="FFC000"/>
                </a:solidFill>
              </a:rPr>
              <a:t> – Ewa Siara.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4287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26466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rgbClr val="FFC000"/>
                </a:solidFill>
              </a:rPr>
              <a:t>SZKOŁA PODSTAWOWA </a:t>
            </a:r>
            <a:br>
              <a:rPr lang="pl-PL" sz="3200" b="1" dirty="0" smtClean="0">
                <a:solidFill>
                  <a:srgbClr val="FFC000"/>
                </a:solidFill>
              </a:rPr>
            </a:br>
            <a:r>
              <a:rPr lang="pl-PL" sz="3200" b="1" dirty="0" smtClean="0">
                <a:solidFill>
                  <a:srgbClr val="FFC000"/>
                </a:solidFill>
              </a:rPr>
              <a:t>SUKCESY  - NAUKA 2014/2015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609600" y="1484784"/>
            <a:ext cx="7924800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dirty="0">
                <a:solidFill>
                  <a:srgbClr val="FF0000"/>
                </a:solidFill>
              </a:rPr>
              <a:t>Kacper Jonak </a:t>
            </a:r>
            <a:r>
              <a:rPr lang="pl-PL" sz="1800" dirty="0">
                <a:solidFill>
                  <a:srgbClr val="FFC000"/>
                </a:solidFill>
              </a:rPr>
              <a:t>– wyróżnienie KANGUR – klasa 2.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FF0000"/>
                </a:solidFill>
              </a:rPr>
              <a:t>Michał Szymański </a:t>
            </a:r>
            <a:r>
              <a:rPr lang="pl-PL" sz="1800" dirty="0">
                <a:solidFill>
                  <a:srgbClr val="FFC000"/>
                </a:solidFill>
              </a:rPr>
              <a:t>– wynik bardzo dobry: ALFIK, MAT – klasa 3.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FF0000"/>
                </a:solidFill>
              </a:rPr>
              <a:t>Emilia Sikora </a:t>
            </a:r>
            <a:r>
              <a:rPr lang="pl-PL" sz="1800" dirty="0">
                <a:solidFill>
                  <a:srgbClr val="FFC000"/>
                </a:solidFill>
              </a:rPr>
              <a:t>– wyróżnienie: MAT – klasa 4.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FF0000"/>
                </a:solidFill>
              </a:rPr>
              <a:t>Wojciech Wróblewski </a:t>
            </a:r>
            <a:r>
              <a:rPr lang="pl-PL" sz="1800" dirty="0">
                <a:solidFill>
                  <a:srgbClr val="FFC000"/>
                </a:solidFill>
              </a:rPr>
              <a:t>– ekspert logicznego myślenia – klasa 6.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FF0000"/>
                </a:solidFill>
              </a:rPr>
              <a:t>Ignacy Chyliński </a:t>
            </a:r>
            <a:r>
              <a:rPr lang="pl-PL" sz="1800" dirty="0">
                <a:solidFill>
                  <a:srgbClr val="FFC000"/>
                </a:solidFill>
              </a:rPr>
              <a:t>– wyróżnienie KANGUR, wynik bardzo dobry ALFIK – klasa 3.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FF0000"/>
                </a:solidFill>
              </a:rPr>
              <a:t>Paweł Jastrzębski </a:t>
            </a:r>
            <a:r>
              <a:rPr lang="pl-PL" sz="1800" dirty="0">
                <a:solidFill>
                  <a:srgbClr val="FFC000"/>
                </a:solidFill>
              </a:rPr>
              <a:t>- wyróżnienie KANGUR, wynik dobry ALFIK, wynik bardzo dobry MAT.</a:t>
            </a:r>
          </a:p>
          <a:p>
            <a:pPr marL="0" indent="0">
              <a:buNone/>
            </a:pPr>
            <a:r>
              <a:rPr lang="pl-PL" sz="1800" dirty="0">
                <a:solidFill>
                  <a:srgbClr val="FF0000"/>
                </a:solidFill>
              </a:rPr>
              <a:t>Kajetan Sikora </a:t>
            </a:r>
            <a:r>
              <a:rPr lang="pl-PL" sz="1800" dirty="0">
                <a:solidFill>
                  <a:srgbClr val="FFC000"/>
                </a:solidFill>
              </a:rPr>
              <a:t>– wynik bardzo dobry w konkursie historycznym KRĄG, najlepsze wyniki w szkole w kategorii 5 i 6 klas w ALFIK i </a:t>
            </a:r>
            <a:r>
              <a:rPr lang="pl-PL" sz="1800" dirty="0" smtClean="0">
                <a:solidFill>
                  <a:srgbClr val="FFC000"/>
                </a:solidFill>
              </a:rPr>
              <a:t>MAT.</a:t>
            </a:r>
            <a:endParaRPr lang="pl-PL" sz="18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pl-PL" sz="2400" dirty="0">
                <a:solidFill>
                  <a:srgbClr val="FF0000"/>
                </a:solidFill>
              </a:rPr>
              <a:t>KORNEL SIKORA </a:t>
            </a:r>
            <a:r>
              <a:rPr lang="pl-PL" sz="2400" dirty="0">
                <a:solidFill>
                  <a:srgbClr val="FFC000"/>
                </a:solidFill>
              </a:rPr>
              <a:t>– </a:t>
            </a:r>
            <a:r>
              <a:rPr lang="pl-PL" sz="2400" dirty="0">
                <a:solidFill>
                  <a:srgbClr val="FF0000"/>
                </a:solidFill>
              </a:rPr>
              <a:t>laureat kuratoryjnego konkursu matematycznego</a:t>
            </a:r>
            <a:r>
              <a:rPr lang="pl-PL" sz="2400" dirty="0">
                <a:solidFill>
                  <a:srgbClr val="FFC000"/>
                </a:solidFill>
              </a:rPr>
              <a:t>, wyniki bardzo dobre: KANGUR, ALFIK, MAT.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262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26466"/>
          </a:xfrm>
        </p:spPr>
        <p:txBody>
          <a:bodyPr>
            <a:noAutofit/>
          </a:bodyPr>
          <a:lstStyle/>
          <a:p>
            <a:pPr algn="ctr"/>
            <a:r>
              <a:rPr lang="pl-PL" sz="3200" b="1" dirty="0" smtClean="0">
                <a:solidFill>
                  <a:srgbClr val="FFC000"/>
                </a:solidFill>
              </a:rPr>
              <a:t>GIMNAZJUM</a:t>
            </a:r>
            <a:br>
              <a:rPr lang="pl-PL" sz="3200" b="1" dirty="0" smtClean="0">
                <a:solidFill>
                  <a:srgbClr val="FFC000"/>
                </a:solidFill>
              </a:rPr>
            </a:br>
            <a:r>
              <a:rPr lang="pl-PL" sz="3200" b="1" dirty="0" smtClean="0">
                <a:solidFill>
                  <a:srgbClr val="FFC000"/>
                </a:solidFill>
              </a:rPr>
              <a:t>SUKCESY  - NAUKA 2014/2015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8064896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</a:rPr>
              <a:t>Stanisław Biegała </a:t>
            </a:r>
            <a:r>
              <a:rPr lang="pl-PL" sz="1600" dirty="0">
                <a:solidFill>
                  <a:srgbClr val="FFC000"/>
                </a:solidFill>
              </a:rPr>
              <a:t>– wyróżnienie KANGUR.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FF0000"/>
                </a:solidFill>
              </a:rPr>
              <a:t>Maciej </a:t>
            </a:r>
            <a:r>
              <a:rPr lang="pl-PL" sz="1600" dirty="0" err="1">
                <a:solidFill>
                  <a:srgbClr val="FF0000"/>
                </a:solidFill>
              </a:rPr>
              <a:t>Stąporek</a:t>
            </a:r>
            <a:r>
              <a:rPr lang="pl-PL" sz="1600" dirty="0">
                <a:solidFill>
                  <a:srgbClr val="FF0000"/>
                </a:solidFill>
              </a:rPr>
              <a:t> </a:t>
            </a:r>
            <a:r>
              <a:rPr lang="pl-PL" sz="1600" dirty="0">
                <a:solidFill>
                  <a:srgbClr val="FFC000"/>
                </a:solidFill>
              </a:rPr>
              <a:t>– wyróżnienie KANGUR, bardzo dobry wynik MAT, bardzo dobry wynik w konkursie historycznym KRĄG.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GABRIELA LASOTA </a:t>
            </a:r>
            <a:r>
              <a:rPr lang="pl-PL" dirty="0">
                <a:solidFill>
                  <a:srgbClr val="FFC000"/>
                </a:solidFill>
              </a:rPr>
              <a:t>– laureatka (2 miejsce) XII edycji ogólnopolskiego konkursu plastycznego w kategorii gimnazjum „TĘCZA – świat wokół nas”.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ZUZANNA JACNIACKA, MARIA BUKOWSKA </a:t>
            </a:r>
            <a:r>
              <a:rPr lang="pl-PL" dirty="0">
                <a:solidFill>
                  <a:srgbClr val="FFC000"/>
                </a:solidFill>
              </a:rPr>
              <a:t>– I miejsce w Polsce, II w Europie - konkurs „I-shop-fair”; recykling i odpowiedzialna konsumpcja.</a:t>
            </a:r>
          </a:p>
          <a:p>
            <a:pPr marL="0" indent="0">
              <a:buNone/>
            </a:pPr>
            <a:r>
              <a:rPr lang="pl-PL" sz="2000" b="1" dirty="0">
                <a:solidFill>
                  <a:srgbClr val="FF0000"/>
                </a:solidFill>
              </a:rPr>
              <a:t>MAŁGORZATA BIEGAŁA </a:t>
            </a:r>
            <a:r>
              <a:rPr lang="pl-PL" sz="1900" dirty="0">
                <a:solidFill>
                  <a:srgbClr val="FFC000"/>
                </a:solidFill>
              </a:rPr>
              <a:t>– </a:t>
            </a:r>
            <a:r>
              <a:rPr lang="pl-PL" sz="1900" dirty="0">
                <a:solidFill>
                  <a:srgbClr val="FF0000"/>
                </a:solidFill>
              </a:rPr>
              <a:t>laureat konkursu informatycznego LOGIA15, I miejsce w kategorii gimnazjum w ogólnopolskim konkursie astronomicznym „ASTROLABIUM”</a:t>
            </a:r>
            <a:r>
              <a:rPr lang="pl-PL" sz="1900" dirty="0">
                <a:solidFill>
                  <a:srgbClr val="FFC000"/>
                </a:solidFill>
              </a:rPr>
              <a:t>,</a:t>
            </a:r>
            <a:r>
              <a:rPr lang="pl-PL" sz="1900" dirty="0">
                <a:solidFill>
                  <a:srgbClr val="FF0000"/>
                </a:solidFill>
              </a:rPr>
              <a:t> </a:t>
            </a:r>
            <a:r>
              <a:rPr lang="pl-PL" sz="1900" dirty="0">
                <a:solidFill>
                  <a:srgbClr val="FFC000"/>
                </a:solidFill>
              </a:rPr>
              <a:t>wynik bardzo dobry w MAT, wyróżnienie KANGUR, ekspert logicznego myślenia.</a:t>
            </a:r>
          </a:p>
          <a:p>
            <a:pPr marL="0" indent="0">
              <a:buNone/>
            </a:pPr>
            <a:r>
              <a:rPr lang="pl-PL" sz="2000" b="1" smtClean="0">
                <a:solidFill>
                  <a:srgbClr val="FF0000"/>
                </a:solidFill>
              </a:rPr>
              <a:t>KAMIL </a:t>
            </a:r>
            <a:r>
              <a:rPr lang="pl-PL" sz="2000" b="1" dirty="0">
                <a:solidFill>
                  <a:srgbClr val="FF0000"/>
                </a:solidFill>
              </a:rPr>
              <a:t>JONAK </a:t>
            </a:r>
            <a:r>
              <a:rPr lang="pl-PL" sz="1900" dirty="0">
                <a:solidFill>
                  <a:srgbClr val="FFC000"/>
                </a:solidFill>
              </a:rPr>
              <a:t>– </a:t>
            </a:r>
            <a:r>
              <a:rPr lang="pl-PL" sz="1900" dirty="0">
                <a:solidFill>
                  <a:srgbClr val="FF0000"/>
                </a:solidFill>
              </a:rPr>
              <a:t>laureat kuratoryjnego konkursu matematycznego</a:t>
            </a:r>
            <a:r>
              <a:rPr lang="pl-PL" sz="1900" dirty="0">
                <a:solidFill>
                  <a:srgbClr val="FFC000"/>
                </a:solidFill>
              </a:rPr>
              <a:t>, finalista konkursu informatycznego LOGIA 15, </a:t>
            </a:r>
            <a:r>
              <a:rPr lang="pl-PL" sz="1900" dirty="0">
                <a:solidFill>
                  <a:srgbClr val="FF0000"/>
                </a:solidFill>
              </a:rPr>
              <a:t>laureat konkursu matematycznego KANGUR</a:t>
            </a:r>
            <a:r>
              <a:rPr lang="pl-PL" sz="1900" dirty="0">
                <a:solidFill>
                  <a:srgbClr val="FFC000"/>
                </a:solidFill>
              </a:rPr>
              <a:t>, bardzo dobre wyniki w ALFIK i MAT, ekspert logicznego myślenia.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258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Sprawdzian po 6 klasie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1800" dirty="0" smtClean="0">
                <a:solidFill>
                  <a:srgbClr val="FFC000"/>
                </a:solidFill>
              </a:rPr>
              <a:t>wyniki procentowe wszystkich podstawowych szkół </a:t>
            </a:r>
            <a:r>
              <a:rPr lang="pl-PL" sz="1800" dirty="0" err="1" smtClean="0">
                <a:solidFill>
                  <a:srgbClr val="FFC000"/>
                </a:solidFill>
              </a:rPr>
              <a:t>pUBLICZNych</a:t>
            </a:r>
            <a:r>
              <a:rPr lang="pl-PL" sz="1800" dirty="0" smtClean="0">
                <a:solidFill>
                  <a:srgbClr val="FFC000"/>
                </a:solidFill>
              </a:rPr>
              <a:t> </a:t>
            </a:r>
            <a:br>
              <a:rPr lang="pl-PL" sz="1800" dirty="0" smtClean="0">
                <a:solidFill>
                  <a:srgbClr val="FFC000"/>
                </a:solidFill>
              </a:rPr>
            </a:br>
            <a:r>
              <a:rPr lang="pl-PL" sz="1800" dirty="0" smtClean="0">
                <a:solidFill>
                  <a:srgbClr val="FFC000"/>
                </a:solidFill>
              </a:rPr>
              <a:t>w powiecie grodziskim </a:t>
            </a:r>
            <a:r>
              <a:rPr lang="pl-PL" sz="2000" dirty="0" smtClean="0">
                <a:solidFill>
                  <a:srgbClr val="FFC000"/>
                </a:solidFill>
              </a:rPr>
              <a:t>– JĘZYK POLSKI – </a:t>
            </a:r>
            <a:r>
              <a:rPr lang="pl-PL" sz="2000" b="1" dirty="0" smtClean="0">
                <a:solidFill>
                  <a:srgbClr val="FF0000"/>
                </a:solidFill>
              </a:rPr>
              <a:t>8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926156269"/>
              </p:ext>
            </p:extLst>
          </p:nvPr>
        </p:nvGraphicFramePr>
        <p:xfrm>
          <a:off x="609600" y="1268760"/>
          <a:ext cx="79248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01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Sprawdzian po 6 klasie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1800" dirty="0" smtClean="0">
                <a:solidFill>
                  <a:srgbClr val="FFC000"/>
                </a:solidFill>
              </a:rPr>
              <a:t>wyniki procentowe wszystkich podstawowych szkół </a:t>
            </a:r>
            <a:r>
              <a:rPr lang="pl-PL" sz="1800" dirty="0" err="1" smtClean="0">
                <a:solidFill>
                  <a:srgbClr val="FFC000"/>
                </a:solidFill>
              </a:rPr>
              <a:t>pUBLICZNych</a:t>
            </a:r>
            <a:r>
              <a:rPr lang="pl-PL" sz="1800" dirty="0" smtClean="0">
                <a:solidFill>
                  <a:srgbClr val="FFC000"/>
                </a:solidFill>
              </a:rPr>
              <a:t> </a:t>
            </a:r>
            <a:br>
              <a:rPr lang="pl-PL" sz="1800" dirty="0" smtClean="0">
                <a:solidFill>
                  <a:srgbClr val="FFC000"/>
                </a:solidFill>
              </a:rPr>
            </a:br>
            <a:r>
              <a:rPr lang="pl-PL" sz="1800" dirty="0" smtClean="0">
                <a:solidFill>
                  <a:srgbClr val="FFC000"/>
                </a:solidFill>
              </a:rPr>
              <a:t>w powiecie grodziskim </a:t>
            </a:r>
            <a:r>
              <a:rPr lang="pl-PL" sz="2000" dirty="0" smtClean="0">
                <a:solidFill>
                  <a:srgbClr val="FFC000"/>
                </a:solidFill>
              </a:rPr>
              <a:t>– MATEMATYKA – </a:t>
            </a:r>
            <a:r>
              <a:rPr lang="pl-PL" sz="2000" b="1" dirty="0">
                <a:solidFill>
                  <a:srgbClr val="FF0000"/>
                </a:solidFill>
              </a:rPr>
              <a:t>1</a:t>
            </a:r>
            <a:r>
              <a:rPr lang="pl-PL" sz="2000" b="1" dirty="0" smtClean="0">
                <a:solidFill>
                  <a:srgbClr val="FF0000"/>
                </a:solidFill>
              </a:rPr>
              <a:t>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51829644"/>
              </p:ext>
            </p:extLst>
          </p:nvPr>
        </p:nvGraphicFramePr>
        <p:xfrm>
          <a:off x="467544" y="1340768"/>
          <a:ext cx="82089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24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Sprawdzian po 6 klasie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1400" dirty="0" smtClean="0">
                <a:solidFill>
                  <a:srgbClr val="FFC000"/>
                </a:solidFill>
              </a:rPr>
              <a:t>wyniki procentowe wszystkich podstawowych szkół </a:t>
            </a:r>
            <a:r>
              <a:rPr lang="pl-PL" sz="1400" dirty="0" err="1" smtClean="0">
                <a:solidFill>
                  <a:srgbClr val="FFC000"/>
                </a:solidFill>
              </a:rPr>
              <a:t>pUBLICZNych</a:t>
            </a:r>
            <a:r>
              <a:rPr lang="pl-PL" sz="1400" dirty="0" smtClean="0">
                <a:solidFill>
                  <a:srgbClr val="FFC000"/>
                </a:solidFill>
              </a:rPr>
              <a:t> </a:t>
            </a:r>
            <a:br>
              <a:rPr lang="pl-PL" sz="1400" dirty="0" smtClean="0">
                <a:solidFill>
                  <a:srgbClr val="FFC000"/>
                </a:solidFill>
              </a:rPr>
            </a:br>
            <a:r>
              <a:rPr lang="pl-PL" sz="1400" dirty="0" smtClean="0">
                <a:solidFill>
                  <a:srgbClr val="FFC000"/>
                </a:solidFill>
              </a:rPr>
              <a:t>w powiecie grodziskim – CZĘŚĆ PIERWSZA </a:t>
            </a:r>
            <a:r>
              <a:rPr lang="pl-PL" sz="1400" dirty="0" smtClean="0">
                <a:solidFill>
                  <a:srgbClr val="FFC000"/>
                </a:solidFill>
              </a:rPr>
              <a:t> (jęz. polski + matematyka) </a:t>
            </a:r>
            <a:r>
              <a:rPr lang="pl-PL" sz="2000" dirty="0" smtClean="0">
                <a:solidFill>
                  <a:srgbClr val="FFC000"/>
                </a:solidFill>
              </a:rPr>
              <a:t>– </a:t>
            </a:r>
            <a:r>
              <a:rPr lang="pl-PL" sz="2000" b="1" dirty="0" smtClean="0">
                <a:solidFill>
                  <a:srgbClr val="FF0000"/>
                </a:solidFill>
              </a:rPr>
              <a:t>2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07391455"/>
              </p:ext>
            </p:extLst>
          </p:nvPr>
        </p:nvGraphicFramePr>
        <p:xfrm>
          <a:off x="467544" y="126876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48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Sprawdzian po 6 klasie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1800" dirty="0" smtClean="0">
                <a:solidFill>
                  <a:srgbClr val="FFC000"/>
                </a:solidFill>
              </a:rPr>
              <a:t>wyniki procentowe wszystkich podstawowych szkół </a:t>
            </a:r>
            <a:r>
              <a:rPr lang="pl-PL" sz="1800" dirty="0" err="1" smtClean="0">
                <a:solidFill>
                  <a:srgbClr val="FFC000"/>
                </a:solidFill>
              </a:rPr>
              <a:t>pUBLICZNych</a:t>
            </a:r>
            <a:r>
              <a:rPr lang="pl-PL" sz="1800" dirty="0" smtClean="0">
                <a:solidFill>
                  <a:srgbClr val="FFC000"/>
                </a:solidFill>
              </a:rPr>
              <a:t> </a:t>
            </a:r>
            <a:br>
              <a:rPr lang="pl-PL" sz="1800" dirty="0" smtClean="0">
                <a:solidFill>
                  <a:srgbClr val="FFC000"/>
                </a:solidFill>
              </a:rPr>
            </a:br>
            <a:r>
              <a:rPr lang="pl-PL" sz="1800" dirty="0" smtClean="0">
                <a:solidFill>
                  <a:srgbClr val="FFC000"/>
                </a:solidFill>
              </a:rPr>
              <a:t>w powiecie grodziskim </a:t>
            </a:r>
            <a:r>
              <a:rPr lang="pl-PL" sz="2000" dirty="0" smtClean="0">
                <a:solidFill>
                  <a:srgbClr val="FFC000"/>
                </a:solidFill>
              </a:rPr>
              <a:t>– CZĘŚĆ DRUGA – ANGIELSKI – </a:t>
            </a:r>
            <a:r>
              <a:rPr lang="pl-PL" sz="2000" b="1" dirty="0">
                <a:solidFill>
                  <a:srgbClr val="FF0000"/>
                </a:solidFill>
              </a:rPr>
              <a:t>1</a:t>
            </a:r>
            <a:r>
              <a:rPr lang="pl-PL" sz="2000" b="1" dirty="0" smtClean="0">
                <a:solidFill>
                  <a:srgbClr val="FF0000"/>
                </a:solidFill>
              </a:rPr>
              <a:t>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29367627"/>
              </p:ext>
            </p:extLst>
          </p:nvPr>
        </p:nvGraphicFramePr>
        <p:xfrm>
          <a:off x="467544" y="126876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63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EGZAMIN GIMNAZJALNY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3"/>
          </p:nvPr>
        </p:nvSpPr>
        <p:spPr>
          <a:xfrm>
            <a:off x="539552" y="1052736"/>
            <a:ext cx="8136904" cy="4968552"/>
          </a:xfrm>
        </p:spPr>
        <p:txBody>
          <a:bodyPr>
            <a:normAutofit fontScale="92500" lnSpcReduction="20000"/>
          </a:bodyPr>
          <a:lstStyle/>
          <a:p>
            <a:pPr marL="0" indent="0" fontAlgn="base">
              <a:buNone/>
            </a:pPr>
            <a:r>
              <a:rPr lang="pl-PL" dirty="0" smtClean="0">
                <a:solidFill>
                  <a:srgbClr val="FFC000"/>
                </a:solidFill>
              </a:rPr>
              <a:t>-</a:t>
            </a:r>
            <a:r>
              <a:rPr lang="pl-PL" dirty="0">
                <a:solidFill>
                  <a:srgbClr val="FFC000"/>
                </a:solidFill>
              </a:rPr>
              <a:t> </a:t>
            </a:r>
            <a:r>
              <a:rPr lang="pl-PL" b="1" dirty="0">
                <a:solidFill>
                  <a:srgbClr val="FF0000"/>
                </a:solidFill>
              </a:rPr>
              <a:t>JĘZYK POLSKI</a:t>
            </a:r>
            <a:r>
              <a:rPr lang="pl-PL" dirty="0">
                <a:solidFill>
                  <a:srgbClr val="FFC000"/>
                </a:solidFill>
              </a:rPr>
              <a:t> - średnia dla szkoły </a:t>
            </a:r>
            <a:r>
              <a:rPr lang="pl-PL" b="1" dirty="0">
                <a:solidFill>
                  <a:srgbClr val="FF0000"/>
                </a:solidFill>
              </a:rPr>
              <a:t>73,8%</a:t>
            </a:r>
            <a:r>
              <a:rPr lang="pl-PL" b="1" dirty="0">
                <a:solidFill>
                  <a:srgbClr val="FFC000"/>
                </a:solidFill>
              </a:rPr>
              <a:t> </a:t>
            </a:r>
            <a:r>
              <a:rPr lang="pl-PL" dirty="0">
                <a:solidFill>
                  <a:srgbClr val="FFC000"/>
                </a:solidFill>
              </a:rPr>
              <a:t>(dla </a:t>
            </a:r>
            <a:r>
              <a:rPr lang="pl-PL" dirty="0" smtClean="0">
                <a:solidFill>
                  <a:srgbClr val="FFC000"/>
                </a:solidFill>
              </a:rPr>
              <a:t>gminy 76,4%, powiatu </a:t>
            </a:r>
            <a:r>
              <a:rPr lang="pl-PL" dirty="0">
                <a:solidFill>
                  <a:srgbClr val="FFC000"/>
                </a:solidFill>
              </a:rPr>
              <a:t>68,7%, województwa 64,7%, kraju 62</a:t>
            </a:r>
            <a:r>
              <a:rPr lang="pl-PL" dirty="0" smtClean="0">
                <a:solidFill>
                  <a:srgbClr val="FFC000"/>
                </a:solidFill>
              </a:rPr>
              <a:t>%).</a:t>
            </a:r>
          </a:p>
          <a:p>
            <a:pPr marL="0" indent="0" fontAlgn="base">
              <a:buNone/>
            </a:pPr>
            <a:r>
              <a:rPr lang="pl-PL" dirty="0" smtClean="0">
                <a:solidFill>
                  <a:srgbClr val="FFC000"/>
                </a:solidFill>
              </a:rPr>
              <a:t>-</a:t>
            </a:r>
            <a:r>
              <a:rPr lang="pl-PL" dirty="0">
                <a:solidFill>
                  <a:srgbClr val="FFC000"/>
                </a:solidFill>
              </a:rPr>
              <a:t> </a:t>
            </a:r>
            <a:r>
              <a:rPr lang="pl-PL" b="1" dirty="0">
                <a:solidFill>
                  <a:srgbClr val="FF0000"/>
                </a:solidFill>
              </a:rPr>
              <a:t>HISTORIA i WOS</a:t>
            </a:r>
            <a:r>
              <a:rPr lang="pl-PL" dirty="0">
                <a:solidFill>
                  <a:srgbClr val="FFC000"/>
                </a:solidFill>
              </a:rPr>
              <a:t> - średnia dla szkoły </a:t>
            </a:r>
            <a:r>
              <a:rPr lang="pl-PL" b="1" dirty="0">
                <a:solidFill>
                  <a:srgbClr val="FF0000"/>
                </a:solidFill>
              </a:rPr>
              <a:t>74,5%</a:t>
            </a:r>
            <a:r>
              <a:rPr lang="pl-PL" dirty="0">
                <a:solidFill>
                  <a:srgbClr val="FFC000"/>
                </a:solidFill>
              </a:rPr>
              <a:t> (dla </a:t>
            </a:r>
            <a:r>
              <a:rPr lang="pl-PL" dirty="0" smtClean="0">
                <a:solidFill>
                  <a:srgbClr val="FFC000"/>
                </a:solidFill>
              </a:rPr>
              <a:t>gminy 76%, powiatu </a:t>
            </a:r>
            <a:r>
              <a:rPr lang="pl-PL" dirty="0">
                <a:solidFill>
                  <a:srgbClr val="FFC000"/>
                </a:solidFill>
              </a:rPr>
              <a:t>68,5%, województwa 65,9%, kraju 64</a:t>
            </a:r>
            <a:r>
              <a:rPr lang="pl-PL" dirty="0" smtClean="0">
                <a:solidFill>
                  <a:srgbClr val="FFC000"/>
                </a:solidFill>
              </a:rPr>
              <a:t>%).</a:t>
            </a:r>
            <a:endParaRPr lang="pl-PL" dirty="0">
              <a:solidFill>
                <a:srgbClr val="FFC000"/>
              </a:solidFill>
            </a:endParaRPr>
          </a:p>
          <a:p>
            <a:pPr marL="0" indent="0" fontAlgn="base">
              <a:buNone/>
            </a:pPr>
            <a:r>
              <a:rPr lang="pl-PL" dirty="0">
                <a:solidFill>
                  <a:srgbClr val="FFC000"/>
                </a:solidFill>
              </a:rPr>
              <a:t>- </a:t>
            </a:r>
            <a:r>
              <a:rPr lang="pl-PL" b="1" dirty="0">
                <a:solidFill>
                  <a:srgbClr val="FF0000"/>
                </a:solidFill>
              </a:rPr>
              <a:t>MATEMATYKA</a:t>
            </a:r>
            <a:r>
              <a:rPr lang="pl-PL" dirty="0">
                <a:solidFill>
                  <a:srgbClr val="FFC000"/>
                </a:solidFill>
              </a:rPr>
              <a:t> - średnia dla szkoły </a:t>
            </a:r>
            <a:r>
              <a:rPr lang="pl-PL" b="1" dirty="0">
                <a:solidFill>
                  <a:srgbClr val="FF0000"/>
                </a:solidFill>
              </a:rPr>
              <a:t>65,9%</a:t>
            </a:r>
            <a:r>
              <a:rPr lang="pl-PL" dirty="0">
                <a:solidFill>
                  <a:srgbClr val="FFC000"/>
                </a:solidFill>
              </a:rPr>
              <a:t> (dla </a:t>
            </a:r>
            <a:r>
              <a:rPr lang="pl-PL" dirty="0" smtClean="0">
                <a:solidFill>
                  <a:srgbClr val="FFC000"/>
                </a:solidFill>
              </a:rPr>
              <a:t>gminy 68,5%, powiatu </a:t>
            </a:r>
            <a:r>
              <a:rPr lang="pl-PL" dirty="0">
                <a:solidFill>
                  <a:srgbClr val="FFC000"/>
                </a:solidFill>
              </a:rPr>
              <a:t>55,0%, województwa 51,2%, kraju 48</a:t>
            </a:r>
            <a:r>
              <a:rPr lang="pl-PL" dirty="0" smtClean="0">
                <a:solidFill>
                  <a:srgbClr val="FFC000"/>
                </a:solidFill>
              </a:rPr>
              <a:t>%).</a:t>
            </a:r>
            <a:endParaRPr lang="pl-PL" dirty="0">
              <a:solidFill>
                <a:srgbClr val="FFC000"/>
              </a:solidFill>
            </a:endParaRPr>
          </a:p>
          <a:p>
            <a:pPr marL="0" indent="0" fontAlgn="base">
              <a:buNone/>
            </a:pPr>
            <a:r>
              <a:rPr lang="pl-PL" dirty="0">
                <a:solidFill>
                  <a:srgbClr val="FFC000"/>
                </a:solidFill>
              </a:rPr>
              <a:t>- </a:t>
            </a:r>
            <a:r>
              <a:rPr lang="pl-PL" b="1" dirty="0">
                <a:solidFill>
                  <a:srgbClr val="FF0000"/>
                </a:solidFill>
              </a:rPr>
              <a:t>PRZEDMIOTY PRZYRODNICZE</a:t>
            </a:r>
            <a:r>
              <a:rPr lang="pl-PL" dirty="0">
                <a:solidFill>
                  <a:srgbClr val="FFC000"/>
                </a:solidFill>
              </a:rPr>
              <a:t> - średnia dla szkoły</a:t>
            </a:r>
            <a:r>
              <a:rPr lang="pl-PL" b="1" dirty="0">
                <a:solidFill>
                  <a:srgbClr val="FFC000"/>
                </a:solidFill>
              </a:rPr>
              <a:t> </a:t>
            </a:r>
            <a:r>
              <a:rPr lang="pl-PL" b="1" dirty="0">
                <a:solidFill>
                  <a:srgbClr val="FF0000"/>
                </a:solidFill>
              </a:rPr>
              <a:t>62,3%</a:t>
            </a:r>
            <a:r>
              <a:rPr lang="pl-PL" dirty="0">
                <a:solidFill>
                  <a:srgbClr val="FFC000"/>
                </a:solidFill>
              </a:rPr>
              <a:t> (dla </a:t>
            </a:r>
            <a:r>
              <a:rPr lang="pl-PL" dirty="0" smtClean="0">
                <a:solidFill>
                  <a:srgbClr val="FFC000"/>
                </a:solidFill>
              </a:rPr>
              <a:t>gminy 64,6%, powiatu </a:t>
            </a:r>
            <a:r>
              <a:rPr lang="pl-PL" dirty="0">
                <a:solidFill>
                  <a:srgbClr val="FFC000"/>
                </a:solidFill>
              </a:rPr>
              <a:t>55,1%, województwa 52,1%, kraju 50</a:t>
            </a:r>
            <a:r>
              <a:rPr lang="pl-PL" dirty="0" smtClean="0">
                <a:solidFill>
                  <a:srgbClr val="FFC000"/>
                </a:solidFill>
              </a:rPr>
              <a:t>%).</a:t>
            </a:r>
            <a:endParaRPr lang="pl-PL" dirty="0">
              <a:solidFill>
                <a:srgbClr val="FFC000"/>
              </a:solidFill>
            </a:endParaRPr>
          </a:p>
          <a:p>
            <a:pPr marL="0" indent="0" fontAlgn="base">
              <a:buNone/>
            </a:pPr>
            <a:r>
              <a:rPr lang="pl-PL" dirty="0">
                <a:solidFill>
                  <a:srgbClr val="FFC000"/>
                </a:solidFill>
              </a:rPr>
              <a:t>- </a:t>
            </a:r>
            <a:r>
              <a:rPr lang="pl-PL" b="1" dirty="0">
                <a:solidFill>
                  <a:srgbClr val="FF0000"/>
                </a:solidFill>
              </a:rPr>
              <a:t>JĘZYK ANGIELSKI PODSTAWOWY</a:t>
            </a:r>
            <a:r>
              <a:rPr lang="pl-PL" dirty="0">
                <a:solidFill>
                  <a:srgbClr val="FFC000"/>
                </a:solidFill>
              </a:rPr>
              <a:t> - średnia dla szkoły </a:t>
            </a:r>
            <a:r>
              <a:rPr lang="pl-PL" b="1" dirty="0">
                <a:solidFill>
                  <a:srgbClr val="FF0000"/>
                </a:solidFill>
              </a:rPr>
              <a:t>89,1%</a:t>
            </a:r>
            <a:r>
              <a:rPr lang="pl-PL" dirty="0">
                <a:solidFill>
                  <a:srgbClr val="FFC000"/>
                </a:solidFill>
              </a:rPr>
              <a:t> (dla </a:t>
            </a:r>
            <a:r>
              <a:rPr lang="pl-PL" dirty="0" smtClean="0">
                <a:solidFill>
                  <a:srgbClr val="FFC000"/>
                </a:solidFill>
              </a:rPr>
              <a:t>gminy 90,4%, powiatu </a:t>
            </a:r>
            <a:r>
              <a:rPr lang="pl-PL" dirty="0">
                <a:solidFill>
                  <a:srgbClr val="FFC000"/>
                </a:solidFill>
              </a:rPr>
              <a:t>74,5%, województwa 69,8%, kraju 67</a:t>
            </a:r>
            <a:r>
              <a:rPr lang="pl-PL" dirty="0" smtClean="0">
                <a:solidFill>
                  <a:srgbClr val="FFC000"/>
                </a:solidFill>
              </a:rPr>
              <a:t>%).</a:t>
            </a:r>
            <a:endParaRPr lang="pl-PL" dirty="0">
              <a:solidFill>
                <a:srgbClr val="FFC000"/>
              </a:solidFill>
            </a:endParaRPr>
          </a:p>
          <a:p>
            <a:pPr marL="0" indent="0" fontAlgn="base">
              <a:buNone/>
            </a:pPr>
            <a:r>
              <a:rPr lang="pl-PL" dirty="0">
                <a:solidFill>
                  <a:srgbClr val="FFC000"/>
                </a:solidFill>
              </a:rPr>
              <a:t>- </a:t>
            </a:r>
            <a:r>
              <a:rPr lang="pl-PL" b="1" dirty="0">
                <a:solidFill>
                  <a:srgbClr val="FF0000"/>
                </a:solidFill>
              </a:rPr>
              <a:t>JĘZYK ANGIELSKI ROZSZERZONY</a:t>
            </a:r>
            <a:r>
              <a:rPr lang="pl-PL" dirty="0">
                <a:solidFill>
                  <a:srgbClr val="FFC000"/>
                </a:solidFill>
              </a:rPr>
              <a:t> - średnia dla szkoły </a:t>
            </a:r>
            <a:r>
              <a:rPr lang="pl-PL" b="1" dirty="0">
                <a:solidFill>
                  <a:srgbClr val="FF0000"/>
                </a:solidFill>
              </a:rPr>
              <a:t>76,4%</a:t>
            </a:r>
            <a:r>
              <a:rPr lang="pl-PL" dirty="0">
                <a:solidFill>
                  <a:srgbClr val="FFC000"/>
                </a:solidFill>
              </a:rPr>
              <a:t> (dla </a:t>
            </a:r>
            <a:r>
              <a:rPr lang="pl-PL" dirty="0" smtClean="0">
                <a:solidFill>
                  <a:srgbClr val="FFC000"/>
                </a:solidFill>
              </a:rPr>
              <a:t>gminy 79%, powiatu </a:t>
            </a:r>
            <a:r>
              <a:rPr lang="pl-PL" dirty="0">
                <a:solidFill>
                  <a:srgbClr val="FFC000"/>
                </a:solidFill>
              </a:rPr>
              <a:t>57,2%, województwa 51,2%, kraju 48</a:t>
            </a:r>
            <a:r>
              <a:rPr lang="pl-PL" dirty="0" smtClean="0">
                <a:solidFill>
                  <a:srgbClr val="FFC000"/>
                </a:solidFill>
              </a:rPr>
              <a:t>%).</a:t>
            </a:r>
            <a:endParaRPr lang="pl-PL" dirty="0">
              <a:solidFill>
                <a:srgbClr val="FFC000"/>
              </a:solidFill>
            </a:endParaRPr>
          </a:p>
          <a:p>
            <a:pPr marL="0" indent="0" fontAlgn="base">
              <a:buNone/>
            </a:pPr>
            <a:r>
              <a:rPr lang="pl-PL" dirty="0">
                <a:solidFill>
                  <a:srgbClr val="FFC000"/>
                </a:solidFill>
              </a:rPr>
              <a:t>- </a:t>
            </a:r>
            <a:r>
              <a:rPr lang="pl-PL" b="1" dirty="0">
                <a:solidFill>
                  <a:srgbClr val="FF0000"/>
                </a:solidFill>
              </a:rPr>
              <a:t>JĘZYK FRANCUSKI PODSTAWOWY</a:t>
            </a:r>
            <a:r>
              <a:rPr lang="pl-PL" dirty="0">
                <a:solidFill>
                  <a:srgbClr val="FFC000"/>
                </a:solidFill>
              </a:rPr>
              <a:t> (jeden uczeń) - średnia dla </a:t>
            </a:r>
            <a:r>
              <a:rPr lang="pl-PL" dirty="0" smtClean="0">
                <a:solidFill>
                  <a:srgbClr val="FFC000"/>
                </a:solidFill>
              </a:rPr>
              <a:t>szkoły </a:t>
            </a:r>
            <a:r>
              <a:rPr lang="pl-PL" b="1" dirty="0" smtClean="0">
                <a:solidFill>
                  <a:srgbClr val="FF0000"/>
                </a:solidFill>
              </a:rPr>
              <a:t>98,0</a:t>
            </a:r>
            <a:r>
              <a:rPr lang="pl-PL" b="1" dirty="0">
                <a:solidFill>
                  <a:srgbClr val="FF0000"/>
                </a:solidFill>
              </a:rPr>
              <a:t>%</a:t>
            </a:r>
            <a:r>
              <a:rPr lang="pl-PL" b="1" dirty="0">
                <a:solidFill>
                  <a:srgbClr val="FFC000"/>
                </a:solidFill>
              </a:rPr>
              <a:t> </a:t>
            </a:r>
            <a:r>
              <a:rPr lang="pl-PL" dirty="0">
                <a:solidFill>
                  <a:srgbClr val="FFC000"/>
                </a:solidFill>
              </a:rPr>
              <a:t>(dla powiatu 82,8%, województwa 73,8%, kraju 74</a:t>
            </a:r>
            <a:r>
              <a:rPr lang="pl-PL" dirty="0" smtClean="0">
                <a:solidFill>
                  <a:srgbClr val="FFC000"/>
                </a:solidFill>
              </a:rPr>
              <a:t>%).</a:t>
            </a:r>
          </a:p>
          <a:p>
            <a:pPr marL="0" indent="0" fontAlgn="base">
              <a:buNone/>
            </a:pPr>
            <a:endParaRPr lang="pl-PL" sz="1100" dirty="0">
              <a:solidFill>
                <a:srgbClr val="FFC000"/>
              </a:solidFill>
            </a:endParaRPr>
          </a:p>
          <a:p>
            <a:pPr marL="0" indent="0" fontAlgn="base">
              <a:buNone/>
            </a:pPr>
            <a:r>
              <a:rPr lang="pl-PL" sz="1600" dirty="0" smtClean="0">
                <a:solidFill>
                  <a:srgbClr val="FFC000"/>
                </a:solidFill>
              </a:rPr>
              <a:t>17 </a:t>
            </a:r>
            <a:r>
              <a:rPr lang="pl-PL" sz="1600" dirty="0">
                <a:solidFill>
                  <a:srgbClr val="FFC000"/>
                </a:solidFill>
              </a:rPr>
              <a:t>uczniów uzyskało 23 wyniki maksymalne czyli 100%: jeden z jęz. polskiego, jeden z historii i </a:t>
            </a:r>
            <a:r>
              <a:rPr lang="pl-PL" sz="1600" dirty="0" err="1">
                <a:solidFill>
                  <a:srgbClr val="FFC000"/>
                </a:solidFill>
              </a:rPr>
              <a:t>wos</a:t>
            </a:r>
            <a:r>
              <a:rPr lang="pl-PL" sz="1600" dirty="0">
                <a:solidFill>
                  <a:srgbClr val="FFC000"/>
                </a:solidFill>
              </a:rPr>
              <a:t>-u, </a:t>
            </a:r>
            <a:r>
              <a:rPr lang="pl-PL" sz="1600" dirty="0" smtClean="0">
                <a:solidFill>
                  <a:srgbClr val="FFC000"/>
                </a:solidFill>
              </a:rPr>
              <a:t>czterech </a:t>
            </a:r>
            <a:r>
              <a:rPr lang="pl-PL" sz="1600" dirty="0">
                <a:solidFill>
                  <a:srgbClr val="FFC000"/>
                </a:solidFill>
              </a:rPr>
              <a:t>z matematyki, 17 z języka angielskiego. Rekordzistami w ilości wyników 100% zostali: Małgorzata Biegała - 4 "setki": jęz. polski, historia i </a:t>
            </a:r>
            <a:r>
              <a:rPr lang="pl-PL" sz="1600" dirty="0" err="1">
                <a:solidFill>
                  <a:srgbClr val="FFC000"/>
                </a:solidFill>
              </a:rPr>
              <a:t>wos</a:t>
            </a:r>
            <a:r>
              <a:rPr lang="pl-PL" sz="1600" dirty="0">
                <a:solidFill>
                  <a:srgbClr val="FFC000"/>
                </a:solidFill>
              </a:rPr>
              <a:t>, matematyka, angielski podstawowy; Wojciech </a:t>
            </a:r>
            <a:r>
              <a:rPr lang="pl-PL" sz="1600" dirty="0" err="1">
                <a:solidFill>
                  <a:srgbClr val="FFC000"/>
                </a:solidFill>
              </a:rPr>
              <a:t>Buraś</a:t>
            </a:r>
            <a:r>
              <a:rPr lang="pl-PL" sz="1600" dirty="0">
                <a:solidFill>
                  <a:srgbClr val="FFC000"/>
                </a:solidFill>
              </a:rPr>
              <a:t> - 3 "setki": matematyka, angielski podstawowy, angielski rozszerzony.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6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803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EGZAMIN GIMNAZJALNY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wyniki procentowe wszystkich gimnazjów </a:t>
            </a:r>
            <a:r>
              <a:rPr lang="pl-PL" sz="2000" dirty="0" err="1" smtClean="0">
                <a:solidFill>
                  <a:srgbClr val="FFC000"/>
                </a:solidFill>
              </a:rPr>
              <a:t>pUBLICZNych</a:t>
            </a:r>
            <a:r>
              <a:rPr lang="pl-PL" sz="2000" dirty="0" smtClean="0">
                <a:solidFill>
                  <a:srgbClr val="FFC000"/>
                </a:solidFill>
              </a:rPr>
              <a:t> </a:t>
            </a:r>
            <a:br>
              <a:rPr lang="pl-PL" sz="20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 powiecie grodziskim – JĘZYK POLSKI – </a:t>
            </a:r>
            <a:r>
              <a:rPr lang="pl-PL" sz="2000" b="1" dirty="0" smtClean="0">
                <a:solidFill>
                  <a:srgbClr val="FF0000"/>
                </a:solidFill>
              </a:rPr>
              <a:t>1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61893494"/>
              </p:ext>
            </p:extLst>
          </p:nvPr>
        </p:nvGraphicFramePr>
        <p:xfrm>
          <a:off x="467544" y="126876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1589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EGZAMIN GIMNAZJALNY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wyniki procentowe wszystkich gimnazjów </a:t>
            </a:r>
            <a:r>
              <a:rPr lang="pl-PL" sz="2000" dirty="0" err="1" smtClean="0">
                <a:solidFill>
                  <a:srgbClr val="FFC000"/>
                </a:solidFill>
              </a:rPr>
              <a:t>pUBLICZNych</a:t>
            </a:r>
            <a:r>
              <a:rPr lang="pl-PL" sz="2000" dirty="0" smtClean="0">
                <a:solidFill>
                  <a:srgbClr val="FFC000"/>
                </a:solidFill>
              </a:rPr>
              <a:t> </a:t>
            </a:r>
            <a:br>
              <a:rPr lang="pl-PL" sz="20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 powiecie grodziskim – HISTORIA + WOS – </a:t>
            </a:r>
            <a:r>
              <a:rPr lang="pl-PL" sz="2000" b="1" dirty="0" smtClean="0">
                <a:solidFill>
                  <a:srgbClr val="FF0000"/>
                </a:solidFill>
              </a:rPr>
              <a:t>1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85466259"/>
              </p:ext>
            </p:extLst>
          </p:nvPr>
        </p:nvGraphicFramePr>
        <p:xfrm>
          <a:off x="467544" y="126876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198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l-PL" sz="3600" b="1" dirty="0" smtClean="0">
                <a:solidFill>
                  <a:srgbClr val="FFC000"/>
                </a:solidFill>
              </a:rPr>
              <a:t>EGZAMIN GIMNAZJALNY 2015</a:t>
            </a:r>
            <a:r>
              <a:rPr lang="pl-PL" sz="3200" dirty="0" smtClean="0">
                <a:solidFill>
                  <a:srgbClr val="FFC000"/>
                </a:solidFill>
              </a:rPr>
              <a:t/>
            </a:r>
            <a:br>
              <a:rPr lang="pl-PL" sz="32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wyniki procentowe wszystkich gimnazjów </a:t>
            </a:r>
            <a:r>
              <a:rPr lang="pl-PL" sz="2000" dirty="0" err="1" smtClean="0">
                <a:solidFill>
                  <a:srgbClr val="FFC000"/>
                </a:solidFill>
              </a:rPr>
              <a:t>pUBLICZNych</a:t>
            </a:r>
            <a:r>
              <a:rPr lang="pl-PL" sz="2000" dirty="0" smtClean="0">
                <a:solidFill>
                  <a:srgbClr val="FFC000"/>
                </a:solidFill>
              </a:rPr>
              <a:t> </a:t>
            </a:r>
            <a:br>
              <a:rPr lang="pl-PL" sz="2000" dirty="0" smtClean="0">
                <a:solidFill>
                  <a:srgbClr val="FFC000"/>
                </a:solidFill>
              </a:rPr>
            </a:br>
            <a:r>
              <a:rPr lang="pl-PL" sz="2000" dirty="0" smtClean="0">
                <a:solidFill>
                  <a:srgbClr val="FFC000"/>
                </a:solidFill>
              </a:rPr>
              <a:t>w powiecie grodziskim – MATEMATYKA – </a:t>
            </a:r>
            <a:r>
              <a:rPr lang="pl-PL" sz="2000" b="1" dirty="0" smtClean="0">
                <a:solidFill>
                  <a:srgbClr val="FF0000"/>
                </a:solidFill>
              </a:rPr>
              <a:t>1 MIEJSCE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77914857"/>
              </p:ext>
            </p:extLst>
          </p:nvPr>
        </p:nvGraphicFramePr>
        <p:xfrm>
          <a:off x="467544" y="126876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User_1\Desktop\DOKUMENTY\LOGO i rys szkoł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37312"/>
            <a:ext cx="1872208" cy="491960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690938"/>
      </p:ext>
    </p:extLst>
  </p:cSld>
  <p:clrMapOvr>
    <a:masterClrMapping/>
  </p:clrMapOvr>
</p:sld>
</file>

<file path=ppt/theme/theme1.xml><?xml version="1.0" encoding="utf-8"?>
<a:theme xmlns:a="http://schemas.openxmlformats.org/drawingml/2006/main" name="Horyzont">
  <a:themeElements>
    <a:clrScheme name="Hory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y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y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153</TotalTime>
  <Words>408</Words>
  <Application>Microsoft Office PowerPoint</Application>
  <PresentationFormat>Pokaz na ekranie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Horyzont</vt:lpstr>
      <vt:lpstr>SPRAWDZIAN PO 6 KLASIE SP 2015 </vt:lpstr>
      <vt:lpstr>Sprawdzian po 6 klasie 2015 wyniki procentowe wszystkich podstawowych szkół pUBLICZNych  w powiecie grodziskim – JĘZYK POLSKI – 8 miejsce</vt:lpstr>
      <vt:lpstr>Sprawdzian po 6 klasie 2015 wyniki procentowe wszystkich podstawowych szkół pUBLICZNych  w powiecie grodziskim – MATEMATYKA – 1 miejsce</vt:lpstr>
      <vt:lpstr>Sprawdzian po 6 klasie 2015 wyniki procentowe wszystkich podstawowych szkół pUBLICZNych  w powiecie grodziskim – CZĘŚĆ PIERWSZA  (jęz. polski + matematyka) – 2 miejsce</vt:lpstr>
      <vt:lpstr>Sprawdzian po 6 klasie 2015 wyniki procentowe wszystkich podstawowych szkół pUBLICZNych  w powiecie grodziskim – CZĘŚĆ DRUGA – ANGIELSKI – 1 miejsce</vt:lpstr>
      <vt:lpstr>EGZAMIN GIMNAZJALNY 2015 </vt:lpstr>
      <vt:lpstr>EGZAMIN GIMNAZJALNY 2015 wyniki procentowe wszystkich gimnazjów pUBLICZNych  w powiecie grodziskim – JĘZYK POLSKI – 1 MIEJSCE</vt:lpstr>
      <vt:lpstr>EGZAMIN GIMNAZJALNY 2015 wyniki procentowe wszystkich gimnazjów pUBLICZNych  w powiecie grodziskim – HISTORIA + WOS – 1 MIEJSCE</vt:lpstr>
      <vt:lpstr>EGZAMIN GIMNAZJALNY 2015 wyniki procentowe wszystkich gimnazjów pUBLICZNych  w powiecie grodziskim – MATEMATYKA – 1 MIEJSCE</vt:lpstr>
      <vt:lpstr>EGZAMIN GIMNAZJALNY 2015 wyniki procentowe wszystkich gimnazjów pUBLICZNych  w powiecie grodziskim – PRZEDMIOTY PRZYRODNICZE – 1 MIEJSCE</vt:lpstr>
      <vt:lpstr>EGZAMIN GIMNAZJALNY 2015 wyniki procentowe wszystkich gimnazjów pUBLICZNych  w powiecie grodziskim – JĘZ. ANGIELSKI PODSTAWOWY – 1 MIEJSCE</vt:lpstr>
      <vt:lpstr>EGZAMIN GIMNAZJALNY 2015 wyniki procentowe wszystkich gimnazjów pUBLICZNych  w powiecie grodziskim – JĘZ. ANGIELSKI ROZSZERZONY – 1 MIEJSCE</vt:lpstr>
      <vt:lpstr>ZESPÓŁ SZKÓŁ – SPORT 2014/2015</vt:lpstr>
      <vt:lpstr>SZKOŁA PODSTAWOWA  SUKCESY  - NAUKA 2014/2015</vt:lpstr>
      <vt:lpstr>GIMNAZJUM SUKCESY  - NAUKA 2014/2015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 GIMNAZJALNY 2014 wyniki wszystkich gimnazjów państwowych  w powiecie grodziskim</dc:title>
  <dc:creator>Laptop</dc:creator>
  <cp:lastModifiedBy>User_1</cp:lastModifiedBy>
  <cp:revision>17</cp:revision>
  <dcterms:created xsi:type="dcterms:W3CDTF">2014-08-31T11:19:35Z</dcterms:created>
  <dcterms:modified xsi:type="dcterms:W3CDTF">2015-10-23T11:30:29Z</dcterms:modified>
</cp:coreProperties>
</file>